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2"/>
    <p:sldMasterId id="2147483988" r:id="rId3"/>
  </p:sldMasterIdLst>
  <p:notesMasterIdLst>
    <p:notesMasterId r:id="rId35"/>
  </p:notesMasterIdLst>
  <p:handoutMasterIdLst>
    <p:handoutMasterId r:id="rId36"/>
  </p:handoutMasterIdLst>
  <p:sldIdLst>
    <p:sldId id="376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27" r:id="rId14"/>
    <p:sldId id="330" r:id="rId15"/>
    <p:sldId id="329" r:id="rId16"/>
    <p:sldId id="371" r:id="rId17"/>
    <p:sldId id="356" r:id="rId18"/>
    <p:sldId id="372" r:id="rId19"/>
    <p:sldId id="357" r:id="rId20"/>
    <p:sldId id="373" r:id="rId21"/>
    <p:sldId id="358" r:id="rId22"/>
    <p:sldId id="359" r:id="rId23"/>
    <p:sldId id="374" r:id="rId24"/>
    <p:sldId id="366" r:id="rId25"/>
    <p:sldId id="367" r:id="rId26"/>
    <p:sldId id="380" r:id="rId27"/>
    <p:sldId id="379" r:id="rId28"/>
    <p:sldId id="375" r:id="rId29"/>
    <p:sldId id="360" r:id="rId30"/>
    <p:sldId id="368" r:id="rId31"/>
    <p:sldId id="331" r:id="rId32"/>
    <p:sldId id="377" r:id="rId33"/>
    <p:sldId id="378" r:id="rId34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A20000"/>
    <a:srgbClr val="66FF66"/>
    <a:srgbClr val="009900"/>
    <a:srgbClr val="000000"/>
    <a:srgbClr val="FF5B5B"/>
    <a:srgbClr val="E83618"/>
    <a:srgbClr val="F50736"/>
    <a:srgbClr val="FF33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0317" autoAdjust="0"/>
  </p:normalViewPr>
  <p:slideViewPr>
    <p:cSldViewPr snapToGrid="0">
      <p:cViewPr>
        <p:scale>
          <a:sx n="108" d="100"/>
          <a:sy n="108" d="100"/>
        </p:scale>
        <p:origin x="-1632" y="352"/>
      </p:cViewPr>
      <p:guideLst>
        <p:guide orient="horz" pos="4319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EA16-B4BA-644B-91ED-884D44ABF6DE}" type="datetimeFigureOut">
              <a:rPr lang="en-US" smtClean="0"/>
              <a:t>25/03/15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B8A6-1214-7745-BEDF-0DB2B2AA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709D-5BD8-452F-8778-55FAC3BECCB1}" type="datetimeFigureOut">
              <a:rPr lang="en-GB" smtClean="0"/>
              <a:pPr/>
              <a:t>25/03/15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F5DF-3776-4E09-B229-E64B44776C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F5DF-3776-4E09-B229-E64B44776CE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6C8125A-09C3-4DBC-8A5C-29402D5D47E0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C3A940E-EAB0-4807-93BE-D2325BCD85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BF76721-D0C0-403B-AFD9-459364324B9D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093995-4E24-4618-BC82-CE44AFD9B4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3284984"/>
            <a:ext cx="77724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30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77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3284984"/>
            <a:ext cx="7772400" cy="1872208"/>
          </a:xfrm>
        </p:spPr>
        <p:txBody>
          <a:bodyPr>
            <a:normAutofit/>
          </a:bodyPr>
          <a:lstStyle>
            <a:lvl1pPr algn="ctr">
              <a:defRPr sz="5400" b="1" baseline="30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27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pt-PT" dirty="0" smtClean="0"/>
              <a:t>Clique para editar o estilo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067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14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83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596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71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68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 userDrawn="1"/>
        </p:nvGrpSpPr>
        <p:grpSpPr>
          <a:xfrm>
            <a:off x="0" y="800100"/>
            <a:ext cx="9144000" cy="1224422"/>
            <a:chOff x="0" y="800100"/>
            <a:chExt cx="9144000" cy="122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34250" y="800100"/>
              <a:ext cx="1809750" cy="122442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62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575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662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CE18DF-A1BD-41C2-A198-06FF20962447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25/03/15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77BE9-3FBD-44DB-AF7E-748AAE79F274}" type="slidenum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0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A2DBC02-530B-46AC-AE89-615B9CF6B656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78506-4270-40D2-9919-7162664C97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4546AD-5DB5-4E0B-B847-60D836DCD182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BEB7762-8C3D-49C9-8EF9-6CBDFC5BB0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3712080-0910-45AC-ABF4-AC33E5ECBB03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67A2A1-D156-44EA-948C-F356C7AA8B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4AC250-846A-48F8-BB14-372ADB45104B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F6E50EA-49C8-4392-B46A-5A90A2FDA3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6538522-622F-48E3-B2DB-B794625C7BFA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2FA1181-06C8-467E-8609-B5E3873FDB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D262304-7D56-4B39-A20D-152694EC6669}" type="datetime1">
              <a:rPr lang="da-DK"/>
              <a:pPr>
                <a:defRPr/>
              </a:pPr>
              <a:t>25/03/15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CB64F55-B5E2-45D7-A695-BF8EFBEE95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87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27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dirty="0" smtClean="0"/>
              <a:t>Slide </a:t>
            </a:r>
            <a:r>
              <a:rPr lang="pt-PT" dirty="0" err="1" smtClean="0"/>
              <a:t>Title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3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corkbic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15305" y="1324101"/>
            <a:ext cx="86423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buFont typeface="Arial" pitchFamily="34" charset="0"/>
              <a:buNone/>
            </a:pPr>
            <a:endParaRPr lang="fr-BE" altLang="fr-FR" sz="3200" dirty="0">
              <a:cs typeface="Arial" pitchFamily="34" charset="0"/>
            </a:endParaRPr>
          </a:p>
          <a:p>
            <a:pPr algn="ctr" defTabSz="914400" eaLnBrk="1" hangingPunct="1">
              <a:buFont typeface="Arial" pitchFamily="34" charset="0"/>
              <a:buNone/>
            </a:pPr>
            <a:r>
              <a:rPr lang="fr-BE" altLang="fr-FR" sz="3200" dirty="0">
                <a:latin typeface="Adobe Garamond Pro" pitchFamily="18" charset="0"/>
                <a:cs typeface="Arial" pitchFamily="34" charset="0"/>
              </a:rPr>
              <a:t>EUREKA HTIP Investment </a:t>
            </a:r>
            <a:r>
              <a:rPr lang="fr-BE" altLang="fr-FR" sz="3200" dirty="0" err="1">
                <a:latin typeface="Adobe Garamond Pro" pitchFamily="18" charset="0"/>
                <a:cs typeface="Arial" pitchFamily="34" charset="0"/>
              </a:rPr>
              <a:t>Readiness</a:t>
            </a:r>
            <a:r>
              <a:rPr lang="fr-BE" altLang="fr-FR" sz="3200" dirty="0">
                <a:latin typeface="Adobe Garamond Pro" pitchFamily="18" charset="0"/>
                <a:cs typeface="Arial" pitchFamily="34" charset="0"/>
              </a:rPr>
              <a:t> </a:t>
            </a:r>
            <a:r>
              <a:rPr lang="fr-BE" altLang="fr-FR" sz="3200" dirty="0" err="1">
                <a:latin typeface="Adobe Garamond Pro" pitchFamily="18" charset="0"/>
                <a:cs typeface="Arial" pitchFamily="34" charset="0"/>
              </a:rPr>
              <a:t>webinar</a:t>
            </a:r>
            <a:r>
              <a:rPr lang="fr-BE" altLang="fr-FR" sz="3200" dirty="0">
                <a:latin typeface="Adobe Garamond Pro" pitchFamily="18" charset="0"/>
                <a:cs typeface="Arial" pitchFamily="34" charset="0"/>
              </a:rPr>
              <a:t> </a:t>
            </a:r>
            <a:r>
              <a:rPr lang="fr-BE" altLang="fr-FR" sz="3200" dirty="0" smtClean="0">
                <a:latin typeface="Adobe Garamond Pro" pitchFamily="18" charset="0"/>
                <a:cs typeface="Arial" pitchFamily="34" charset="0"/>
              </a:rPr>
              <a:t>#3</a:t>
            </a:r>
            <a:endParaRPr lang="fr-BE" altLang="fr-FR" sz="3200" dirty="0">
              <a:latin typeface="Adobe Garamond Pro" pitchFamily="18" charset="0"/>
              <a:cs typeface="Arial" pitchFamily="34" charset="0"/>
            </a:endParaRPr>
          </a:p>
          <a:p>
            <a:pPr algn="ctr" defTabSz="914400" eaLnBrk="1" hangingPunct="1">
              <a:buFont typeface="Arial" pitchFamily="34" charset="0"/>
              <a:buNone/>
            </a:pPr>
            <a:r>
              <a:rPr lang="fr-BE" altLang="fr-FR" sz="3200" dirty="0">
                <a:latin typeface="Adobe Garamond Pro" pitchFamily="18" charset="0"/>
                <a:cs typeface="Arial" pitchFamily="34" charset="0"/>
              </a:rPr>
              <a:t>« </a:t>
            </a:r>
            <a:r>
              <a:rPr lang="fr-BE" altLang="fr-FR" sz="3200" dirty="0" err="1" smtClean="0">
                <a:latin typeface="Adobe Garamond Pro" pitchFamily="18" charset="0"/>
                <a:cs typeface="Arial" pitchFamily="34" charset="0"/>
              </a:rPr>
              <a:t>Communicating</a:t>
            </a:r>
            <a:r>
              <a:rPr lang="fr-BE" altLang="fr-FR" sz="3200" dirty="0" smtClean="0">
                <a:latin typeface="Adobe Garamond Pro" pitchFamily="18" charset="0"/>
                <a:cs typeface="Arial" pitchFamily="34" charset="0"/>
              </a:rPr>
              <a:t> </a:t>
            </a:r>
            <a:r>
              <a:rPr lang="fr-BE" altLang="fr-FR" sz="3200" dirty="0" err="1" smtClean="0">
                <a:latin typeface="Adobe Garamond Pro" pitchFamily="18" charset="0"/>
                <a:cs typeface="Arial" pitchFamily="34" charset="0"/>
              </a:rPr>
              <a:t>with</a:t>
            </a:r>
            <a:r>
              <a:rPr lang="fr-BE" altLang="fr-FR" sz="3200" dirty="0" smtClean="0">
                <a:latin typeface="Adobe Garamond Pro" pitchFamily="18" charset="0"/>
                <a:cs typeface="Arial" pitchFamily="34" charset="0"/>
              </a:rPr>
              <a:t> </a:t>
            </a:r>
            <a:r>
              <a:rPr lang="fr-BE" altLang="fr-FR" sz="3200" dirty="0" err="1" smtClean="0">
                <a:latin typeface="Adobe Garamond Pro" pitchFamily="18" charset="0"/>
                <a:cs typeface="Arial" pitchFamily="34" charset="0"/>
              </a:rPr>
              <a:t>investors</a:t>
            </a:r>
            <a:r>
              <a:rPr lang="fr-BE" altLang="fr-FR" sz="3200" dirty="0">
                <a:latin typeface="Adobe Garamond Pro" pitchFamily="18" charset="0"/>
                <a:cs typeface="Arial" pitchFamily="34" charset="0"/>
              </a:rPr>
              <a:t> </a:t>
            </a:r>
            <a:r>
              <a:rPr lang="fr-BE" altLang="fr-FR" sz="3200" dirty="0" smtClean="0">
                <a:latin typeface="Adobe Garamond Pro" pitchFamily="18" charset="0"/>
                <a:cs typeface="Arial" pitchFamily="34" charset="0"/>
              </a:rPr>
              <a:t>(post </a:t>
            </a:r>
            <a:r>
              <a:rPr lang="fr-BE" altLang="fr-FR" sz="3200" dirty="0" err="1" smtClean="0">
                <a:latin typeface="Adobe Garamond Pro" pitchFamily="18" charset="0"/>
                <a:cs typeface="Arial" pitchFamily="34" charset="0"/>
              </a:rPr>
              <a:t>investment</a:t>
            </a:r>
            <a:r>
              <a:rPr lang="fr-BE" altLang="fr-FR" sz="3200" dirty="0" smtClean="0">
                <a:latin typeface="Adobe Garamond Pro" pitchFamily="18" charset="0"/>
                <a:cs typeface="Arial" pitchFamily="34" charset="0"/>
              </a:rPr>
              <a:t>)»</a:t>
            </a:r>
            <a:endParaRPr lang="fr-BE" altLang="fr-FR" sz="3200" dirty="0">
              <a:latin typeface="Adobe Garamond Pro" pitchFamily="18" charset="0"/>
              <a:cs typeface="Arial" pitchFamily="34" charset="0"/>
            </a:endParaRPr>
          </a:p>
          <a:p>
            <a:pPr algn="ctr" defTabSz="914400" eaLnBrk="1" hangingPunct="1">
              <a:buFont typeface="Arial" pitchFamily="34" charset="0"/>
              <a:buNone/>
            </a:pPr>
            <a:r>
              <a:rPr lang="fr-BE" altLang="fr-FR" sz="2400" dirty="0">
                <a:latin typeface="Adobe Garamond Pro" pitchFamily="18" charset="0"/>
                <a:cs typeface="Arial" pitchFamily="34" charset="0"/>
              </a:rPr>
              <a:t>Presented By </a:t>
            </a:r>
            <a:endParaRPr lang="fr-BE" altLang="fr-FR" sz="2400" dirty="0" smtClean="0">
              <a:latin typeface="Adobe Garamond Pro" pitchFamily="18" charset="0"/>
              <a:cs typeface="Arial" pitchFamily="34" charset="0"/>
            </a:endParaRPr>
          </a:p>
          <a:p>
            <a:pPr algn="ctr" defTabSz="914400" eaLnBrk="1" hangingPunct="1">
              <a:buNone/>
            </a:pPr>
            <a:r>
              <a:rPr lang="fr-BE" altLang="fr-FR" sz="2400" dirty="0">
                <a:latin typeface="Adobe Garamond Pro" pitchFamily="18" charset="0"/>
                <a:cs typeface="Arial" pitchFamily="34" charset="0"/>
              </a:rPr>
              <a:t>Selma Prodanovic | Serial Entrepreneur and Investor, « The start-up-Grande-Dame </a:t>
            </a:r>
            <a:r>
              <a:rPr lang="fr-BE" altLang="fr-FR" sz="2400" dirty="0" smtClean="0">
                <a:latin typeface="Adobe Garamond Pro" pitchFamily="18" charset="0"/>
                <a:cs typeface="Arial" pitchFamily="34" charset="0"/>
              </a:rPr>
              <a:t>»</a:t>
            </a:r>
            <a:endParaRPr lang="fr-BE" altLang="fr-FR" sz="2400" dirty="0">
              <a:latin typeface="Adobe Garamond Pro" pitchFamily="18" charset="0"/>
              <a:cs typeface="Arial" pitchFamily="34" charset="0"/>
            </a:endParaRPr>
          </a:p>
          <a:p>
            <a:pPr algn="ctr" defTabSz="914400" eaLnBrk="1" hangingPunct="1">
              <a:buFont typeface="Arial" pitchFamily="34" charset="0"/>
              <a:buNone/>
            </a:pPr>
            <a:r>
              <a:rPr lang="fr-BE" altLang="fr-FR" sz="2400" dirty="0" smtClean="0">
                <a:latin typeface="Adobe Garamond Pro" pitchFamily="18" charset="0"/>
                <a:cs typeface="Arial" pitchFamily="34" charset="0"/>
              </a:rPr>
              <a:t>Michael O’Connor </a:t>
            </a:r>
            <a:r>
              <a:rPr lang="fr-BE" altLang="fr-FR" sz="2400" dirty="0">
                <a:latin typeface="Adobe Garamond Pro" pitchFamily="18" charset="0"/>
                <a:cs typeface="Arial" pitchFamily="34" charset="0"/>
              </a:rPr>
              <a:t>| </a:t>
            </a:r>
            <a:r>
              <a:rPr lang="fr-BE" altLang="fr-FR" sz="2400" dirty="0" smtClean="0">
                <a:latin typeface="Adobe Garamond Pro" pitchFamily="18" charset="0"/>
                <a:cs typeface="Arial" pitchFamily="34" charset="0"/>
              </a:rPr>
              <a:t>Cork BIC </a:t>
            </a:r>
            <a:r>
              <a:rPr lang="fr-BE" altLang="fr-FR" sz="2400" dirty="0" smtClean="0">
                <a:latin typeface="Adobe Garamond Pro" pitchFamily="18" charset="0"/>
                <a:cs typeface="Arial" pitchFamily="34" charset="0"/>
              </a:rPr>
              <a:t>CEO</a:t>
            </a:r>
            <a:endParaRPr lang="fr-BE" altLang="fr-FR" sz="2400" dirty="0">
              <a:latin typeface="Adobe Garamond Pr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0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7254" y="3657376"/>
            <a:ext cx="55303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cs typeface="Arial" charset="0"/>
              </a:rPr>
              <a:t>THANK YOU!</a:t>
            </a:r>
          </a:p>
          <a:p>
            <a:pPr algn="ctr"/>
            <a:r>
              <a:rPr lang="fr-BE" dirty="0" smtClean="0"/>
              <a:t>Selma </a:t>
            </a:r>
            <a:r>
              <a:rPr lang="fr-BE" dirty="0" err="1" smtClean="0"/>
              <a:t>Prodanovic</a:t>
            </a:r>
            <a:endParaRPr lang="fr-BE" dirty="0" smtClean="0"/>
          </a:p>
          <a:p>
            <a:pPr algn="ctr"/>
            <a:r>
              <a:rPr lang="de-AT" dirty="0"/>
              <a:t>selma.prodanovic@brainswork.at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152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1405" y="2998354"/>
            <a:ext cx="7772400" cy="1564316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700" baseline="0" dirty="0" smtClean="0">
                <a:latin typeface="Rockwell" pitchFamily="18" charset="0"/>
                <a:ea typeface="Verdana" pitchFamily="34" charset="0"/>
                <a:cs typeface="MoolBoran" pitchFamily="34" charset="0"/>
              </a:rPr>
              <a:t>European Business Angels Network </a:t>
            </a:r>
            <a:r>
              <a:rPr lang="en-GB" sz="3100" baseline="0" dirty="0" smtClean="0">
                <a:latin typeface="Rockwell" pitchFamily="18" charset="0"/>
                <a:ea typeface="Verdana" pitchFamily="34" charset="0"/>
                <a:cs typeface="MoolBoran" pitchFamily="34" charset="0"/>
              </a:rPr>
              <a:t>Michael O’Connor </a:t>
            </a:r>
            <a:r>
              <a:rPr lang="en-GB" sz="3100" baseline="0" dirty="0" err="1" smtClean="0">
                <a:latin typeface="Rockwell" pitchFamily="18" charset="0"/>
                <a:ea typeface="Verdana" pitchFamily="34" charset="0"/>
                <a:cs typeface="MoolBoran" pitchFamily="34" charset="0"/>
              </a:rPr>
              <a:t>CorkBIC</a:t>
            </a:r>
            <a:r>
              <a:rPr lang="en-GB" sz="3700" baseline="0" dirty="0" smtClean="0">
                <a:latin typeface="Rockwell" pitchFamily="18" charset="0"/>
                <a:ea typeface="Verdana" pitchFamily="34" charset="0"/>
                <a:cs typeface="MoolBoran" pitchFamily="34" charset="0"/>
              </a:rPr>
              <a:t/>
            </a:r>
            <a:br>
              <a:rPr lang="en-GB" sz="3700" baseline="0" dirty="0" smtClean="0">
                <a:latin typeface="Rockwell" pitchFamily="18" charset="0"/>
                <a:ea typeface="Verdana" pitchFamily="34" charset="0"/>
                <a:cs typeface="MoolBoran" pitchFamily="34" charset="0"/>
              </a:rPr>
            </a:br>
            <a:r>
              <a:rPr lang="en-GB" sz="3700" baseline="0" dirty="0">
                <a:latin typeface="Rockwell" pitchFamily="18" charset="0"/>
                <a:ea typeface="Verdana" pitchFamily="34" charset="0"/>
                <a:cs typeface="MoolBoran" pitchFamily="34" charset="0"/>
              </a:rPr>
              <a:t/>
            </a:r>
            <a:br>
              <a:rPr lang="en-GB" sz="3700" baseline="0" dirty="0">
                <a:latin typeface="Rockwell" pitchFamily="18" charset="0"/>
                <a:ea typeface="Verdana" pitchFamily="34" charset="0"/>
                <a:cs typeface="MoolBoran" pitchFamily="34" charset="0"/>
              </a:rPr>
            </a:br>
            <a:r>
              <a:rPr lang="en-GB" sz="4300" baseline="0" dirty="0" smtClean="0">
                <a:latin typeface="Rockwell" pitchFamily="18" charset="0"/>
                <a:cs typeface="MoolBoran" pitchFamily="34" charset="0"/>
              </a:rPr>
              <a:t/>
            </a:r>
            <a:br>
              <a:rPr lang="en-GB" sz="4300" baseline="0" dirty="0" smtClean="0">
                <a:latin typeface="Rockwell" pitchFamily="18" charset="0"/>
                <a:cs typeface="MoolBoran" pitchFamily="34" charset="0"/>
              </a:rPr>
            </a:br>
            <a:r>
              <a:rPr lang="en-GB" sz="4300" baseline="0" dirty="0" smtClean="0"/>
              <a:t>									</a:t>
            </a:r>
            <a:endParaRPr lang="en-GB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784343" y="4506594"/>
            <a:ext cx="2575885" cy="35465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itchFamily="18" charset="0"/>
                <a:ea typeface="Verdana" pitchFamily="34" charset="0"/>
                <a:cs typeface="MoolBoran" pitchFamily="34" charset="0"/>
              </a:rPr>
              <a:t>Fueling Europe’s Growth</a:t>
            </a: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ＭＳ Ｐゴシック" pitchFamily="-97" charset="-128"/>
                <a:cs typeface="+mj-cs"/>
              </a:rPr>
              <a:t/>
            </a:r>
            <a:b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ＭＳ Ｐゴシック" pitchFamily="-97" charset="-128"/>
                <a:cs typeface="+mj-cs"/>
              </a:rPr>
            </a:b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ＭＳ Ｐゴシック" pitchFamily="-97" charset="-128"/>
                <a:cs typeface="+mj-cs"/>
              </a:rPr>
              <a:t>									</a:t>
            </a:r>
            <a:endParaRPr kumimoji="0" lang="en-GB" sz="5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ＭＳ Ｐゴシック" pitchFamily="-97" charset="-128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2338"/>
            <a:ext cx="9144000" cy="144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61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5"/>
          <p:cNvSpPr>
            <a:spLocks noChangeArrowheads="1"/>
          </p:cNvSpPr>
          <p:nvPr/>
        </p:nvSpPr>
        <p:spPr bwMode="auto">
          <a:xfrm>
            <a:off x="1295643" y="2024659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72" y="330308"/>
            <a:ext cx="6552728" cy="936104"/>
          </a:xfrm>
        </p:spPr>
        <p:txBody>
          <a:bodyPr/>
          <a:lstStyle/>
          <a:p>
            <a:r>
              <a:rPr lang="en-GB" dirty="0"/>
              <a:t>Executive summary</a:t>
            </a:r>
            <a:br>
              <a:rPr lang="en-GB" dirty="0"/>
            </a:br>
            <a:endParaRPr lang="en-GB" dirty="0"/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1295643" y="2500313"/>
            <a:ext cx="4000500" cy="354012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87827" y="338715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86851" y="2928938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84684" y="3822862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85632" y="429208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Dealing with </a:t>
            </a:r>
            <a:r>
              <a:rPr lang="da-DK" sz="1100" kern="0" dirty="0">
                <a:latin typeface="Arial" pitchFamily="34" charset="0"/>
                <a:ea typeface="ＭＳ Ｐゴシック" pitchFamily="-97" charset="-128"/>
              </a:rPr>
              <a:t>B</a:t>
            </a: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ad News and Cross Border Issues</a:t>
            </a:r>
            <a:endParaRPr lang="da-DK" sz="1100" kern="0" dirty="0"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4438" y="2082516"/>
            <a:ext cx="4000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Situation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66496" y="3888747"/>
            <a:ext cx="4000500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171717"/>
                </a:solidFill>
              </a:rPr>
              <a:t> Communicating Company and Vision  - Amazon letter 1997</a:t>
            </a:r>
            <a:endParaRPr lang="en-US" sz="1100" dirty="0">
              <a:solidFill>
                <a:srgbClr val="171717"/>
              </a:solidFill>
            </a:endParaRPr>
          </a:p>
        </p:txBody>
      </p:sp>
      <p:sp>
        <p:nvSpPr>
          <p:cNvPr id="14" name="Tekstboks 48"/>
          <p:cNvSpPr txBox="1">
            <a:spLocks noChangeArrowheads="1"/>
          </p:cNvSpPr>
          <p:nvPr/>
        </p:nvSpPr>
        <p:spPr bwMode="auto">
          <a:xfrm>
            <a:off x="1305236" y="2546514"/>
            <a:ext cx="39789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Understand the Field of Play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5" name="Tekstboks 49"/>
          <p:cNvSpPr txBox="1">
            <a:spLocks noChangeArrowheads="1"/>
          </p:cNvSpPr>
          <p:nvPr/>
        </p:nvSpPr>
        <p:spPr bwMode="auto">
          <a:xfrm>
            <a:off x="1219917" y="2956625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 Learning to Partner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6" name="Tekstboks 50"/>
          <p:cNvSpPr txBox="1">
            <a:spLocks noChangeArrowheads="1"/>
          </p:cNvSpPr>
          <p:nvPr/>
        </p:nvSpPr>
        <p:spPr bwMode="auto">
          <a:xfrm>
            <a:off x="1260475" y="3414992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Golden Rules and Building Trust  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7" name="Tekstboks 53"/>
          <p:cNvSpPr txBox="1">
            <a:spLocks noChangeArrowheads="1"/>
          </p:cNvSpPr>
          <p:nvPr/>
        </p:nvSpPr>
        <p:spPr bwMode="auto">
          <a:xfrm>
            <a:off x="511765" y="2015928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grpSp>
        <p:nvGrpSpPr>
          <p:cNvPr id="18" name="Gruppe 68"/>
          <p:cNvGrpSpPr>
            <a:grpSpLocks/>
          </p:cNvGrpSpPr>
          <p:nvPr/>
        </p:nvGrpSpPr>
        <p:grpSpPr bwMode="auto">
          <a:xfrm>
            <a:off x="889941" y="2031858"/>
            <a:ext cx="358775" cy="2626285"/>
            <a:chOff x="876300" y="2511425"/>
            <a:chExt cx="358775" cy="2529428"/>
          </a:xfrm>
          <a:solidFill>
            <a:srgbClr val="A20000"/>
          </a:solidFill>
        </p:grpSpPr>
        <p:grpSp>
          <p:nvGrpSpPr>
            <p:cNvPr id="19" name="Gruppe 51"/>
            <p:cNvGrpSpPr/>
            <p:nvPr/>
          </p:nvGrpSpPr>
          <p:grpSpPr>
            <a:xfrm>
              <a:off x="876300" y="2511425"/>
              <a:ext cx="358775" cy="2529428"/>
              <a:chOff x="876300" y="2511425"/>
              <a:chExt cx="358775" cy="252942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7" name="Gruppe 50"/>
              <p:cNvGrpSpPr/>
              <p:nvPr/>
            </p:nvGrpSpPr>
            <p:grpSpPr>
              <a:xfrm>
                <a:off x="876300" y="2511425"/>
                <a:ext cx="358775" cy="2529428"/>
                <a:chOff x="876300" y="2511425"/>
                <a:chExt cx="358775" cy="2529428"/>
              </a:xfrm>
              <a:grpFill/>
            </p:grpSpPr>
            <p:sp>
              <p:nvSpPr>
                <p:cNvPr id="28" name="Rektangel 20"/>
                <p:cNvSpPr>
                  <a:spLocks noChangeArrowheads="1"/>
                </p:cNvSpPr>
                <p:nvPr/>
              </p:nvSpPr>
              <p:spPr bwMode="auto">
                <a:xfrm>
                  <a:off x="890587" y="3797739"/>
                  <a:ext cx="344488" cy="342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9" name="Gruppe 49"/>
                <p:cNvGrpSpPr/>
                <p:nvPr/>
              </p:nvGrpSpPr>
              <p:grpSpPr>
                <a:xfrm>
                  <a:off x="876300" y="2511425"/>
                  <a:ext cx="358775" cy="2529428"/>
                  <a:chOff x="876300" y="2511425"/>
                  <a:chExt cx="358775" cy="2529428"/>
                </a:xfrm>
                <a:grpFill/>
              </p:grpSpPr>
              <p:sp>
                <p:nvSpPr>
                  <p:cNvPr id="30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85092" y="3367526"/>
                    <a:ext cx="344488" cy="347663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236776"/>
                    <a:ext cx="344488" cy="344487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696365"/>
                    <a:ext cx="344488" cy="344488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0" name="Tekstboks 54"/>
            <p:cNvSpPr txBox="1">
              <a:spLocks noChangeArrowheads="1"/>
            </p:cNvSpPr>
            <p:nvPr/>
          </p:nvSpPr>
          <p:spPr bwMode="auto">
            <a:xfrm>
              <a:off x="890588" y="2562010"/>
              <a:ext cx="322262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21" name="Tekstboks 58"/>
            <p:cNvSpPr txBox="1">
              <a:spLocks noChangeArrowheads="1"/>
            </p:cNvSpPr>
            <p:nvPr/>
          </p:nvSpPr>
          <p:spPr bwMode="auto">
            <a:xfrm>
              <a:off x="884014" y="3004584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34" name="Gruppe 44"/>
          <p:cNvGrpSpPr>
            <a:grpSpLocks/>
          </p:cNvGrpSpPr>
          <p:nvPr/>
        </p:nvGrpSpPr>
        <p:grpSpPr bwMode="auto">
          <a:xfrm>
            <a:off x="5321300" y="2077661"/>
            <a:ext cx="2946400" cy="2946400"/>
            <a:chOff x="5321300" y="2489200"/>
            <a:chExt cx="2946400" cy="2946400"/>
          </a:xfrm>
        </p:grpSpPr>
        <p:sp>
          <p:nvSpPr>
            <p:cNvPr id="35" name="Rektangel 40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6" name="Billed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2899" y="2616200"/>
              <a:ext cx="27178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ZoneTexte 2"/>
          <p:cNvSpPr txBox="1"/>
          <p:nvPr/>
        </p:nvSpPr>
        <p:spPr>
          <a:xfrm>
            <a:off x="904229" y="2956625"/>
            <a:ext cx="31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3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36164" y="33896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33813" y="38693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5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3024" y="4329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027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1073387" y="1771920"/>
            <a:ext cx="6997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You’ve landed the deal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Money is in the Bank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You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can pay the wages and sleep better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team is on the Starting Platform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So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what do you do?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08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5"/>
          <p:cNvSpPr>
            <a:spLocks noChangeArrowheads="1"/>
          </p:cNvSpPr>
          <p:nvPr/>
        </p:nvSpPr>
        <p:spPr bwMode="auto">
          <a:xfrm>
            <a:off x="1295643" y="2024659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1295643" y="2500313"/>
            <a:ext cx="4000500" cy="354012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87827" y="338715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86851" y="2928938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84684" y="3822862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85632" y="429208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Dealing with </a:t>
            </a:r>
            <a:r>
              <a:rPr lang="da-DK" sz="1100" kern="0" dirty="0">
                <a:latin typeface="Arial" pitchFamily="34" charset="0"/>
                <a:ea typeface="ＭＳ Ｐゴシック" pitchFamily="-97" charset="-128"/>
              </a:rPr>
              <a:t>B</a:t>
            </a: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ad News and Cross Border Issues</a:t>
            </a:r>
            <a:endParaRPr lang="da-DK" sz="1100" kern="0" dirty="0"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4438" y="2082516"/>
            <a:ext cx="4000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Situation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66496" y="3888747"/>
            <a:ext cx="4000500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171717"/>
                </a:solidFill>
              </a:rPr>
              <a:t> Communicating Company and Vision  - Amazon letter 1997</a:t>
            </a:r>
            <a:endParaRPr lang="en-US" sz="1100" dirty="0">
              <a:solidFill>
                <a:srgbClr val="171717"/>
              </a:solidFill>
            </a:endParaRPr>
          </a:p>
        </p:txBody>
      </p:sp>
      <p:sp>
        <p:nvSpPr>
          <p:cNvPr id="14" name="Tekstboks 48"/>
          <p:cNvSpPr txBox="1">
            <a:spLocks noChangeArrowheads="1"/>
          </p:cNvSpPr>
          <p:nvPr/>
        </p:nvSpPr>
        <p:spPr bwMode="auto">
          <a:xfrm>
            <a:off x="1305236" y="2546514"/>
            <a:ext cx="39789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Understand the Field of Play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5" name="Tekstboks 49"/>
          <p:cNvSpPr txBox="1">
            <a:spLocks noChangeArrowheads="1"/>
          </p:cNvSpPr>
          <p:nvPr/>
        </p:nvSpPr>
        <p:spPr bwMode="auto">
          <a:xfrm>
            <a:off x="1219917" y="2956625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 Learning to Partner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6" name="Tekstboks 50"/>
          <p:cNvSpPr txBox="1">
            <a:spLocks noChangeArrowheads="1"/>
          </p:cNvSpPr>
          <p:nvPr/>
        </p:nvSpPr>
        <p:spPr bwMode="auto">
          <a:xfrm>
            <a:off x="1260475" y="3414992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Golden Rules and Building Trust  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7" name="Tekstboks 53"/>
          <p:cNvSpPr txBox="1">
            <a:spLocks noChangeArrowheads="1"/>
          </p:cNvSpPr>
          <p:nvPr/>
        </p:nvSpPr>
        <p:spPr bwMode="auto">
          <a:xfrm>
            <a:off x="463753" y="2473599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grpSp>
        <p:nvGrpSpPr>
          <p:cNvPr id="18" name="Gruppe 68"/>
          <p:cNvGrpSpPr>
            <a:grpSpLocks/>
          </p:cNvGrpSpPr>
          <p:nvPr/>
        </p:nvGrpSpPr>
        <p:grpSpPr bwMode="auto">
          <a:xfrm>
            <a:off x="889941" y="2031858"/>
            <a:ext cx="358775" cy="2626285"/>
            <a:chOff x="876300" y="2511425"/>
            <a:chExt cx="358775" cy="2529428"/>
          </a:xfrm>
          <a:solidFill>
            <a:srgbClr val="A20000"/>
          </a:solidFill>
        </p:grpSpPr>
        <p:grpSp>
          <p:nvGrpSpPr>
            <p:cNvPr id="19" name="Gruppe 51"/>
            <p:cNvGrpSpPr/>
            <p:nvPr/>
          </p:nvGrpSpPr>
          <p:grpSpPr>
            <a:xfrm>
              <a:off x="876300" y="2511425"/>
              <a:ext cx="358775" cy="2529428"/>
              <a:chOff x="876300" y="2511425"/>
              <a:chExt cx="358775" cy="252942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7" name="Gruppe 50"/>
              <p:cNvGrpSpPr/>
              <p:nvPr/>
            </p:nvGrpSpPr>
            <p:grpSpPr>
              <a:xfrm>
                <a:off x="876300" y="2511425"/>
                <a:ext cx="358775" cy="2529428"/>
                <a:chOff x="876300" y="2511425"/>
                <a:chExt cx="358775" cy="2529428"/>
              </a:xfrm>
              <a:grpFill/>
            </p:grpSpPr>
            <p:sp>
              <p:nvSpPr>
                <p:cNvPr id="28" name="Rektangel 20"/>
                <p:cNvSpPr>
                  <a:spLocks noChangeArrowheads="1"/>
                </p:cNvSpPr>
                <p:nvPr/>
              </p:nvSpPr>
              <p:spPr bwMode="auto">
                <a:xfrm>
                  <a:off x="890587" y="3797739"/>
                  <a:ext cx="344488" cy="342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9" name="Gruppe 49"/>
                <p:cNvGrpSpPr/>
                <p:nvPr/>
              </p:nvGrpSpPr>
              <p:grpSpPr>
                <a:xfrm>
                  <a:off x="876300" y="2511425"/>
                  <a:ext cx="358775" cy="2529428"/>
                  <a:chOff x="876300" y="2511425"/>
                  <a:chExt cx="358775" cy="2529428"/>
                </a:xfrm>
                <a:grpFill/>
              </p:grpSpPr>
              <p:sp>
                <p:nvSpPr>
                  <p:cNvPr id="30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85092" y="3367526"/>
                    <a:ext cx="344488" cy="347663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236776"/>
                    <a:ext cx="344488" cy="344487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696365"/>
                    <a:ext cx="344488" cy="344488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0" name="Tekstboks 54"/>
            <p:cNvSpPr txBox="1">
              <a:spLocks noChangeArrowheads="1"/>
            </p:cNvSpPr>
            <p:nvPr/>
          </p:nvSpPr>
          <p:spPr bwMode="auto">
            <a:xfrm>
              <a:off x="890588" y="2562010"/>
              <a:ext cx="322262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21" name="Tekstboks 58"/>
            <p:cNvSpPr txBox="1">
              <a:spLocks noChangeArrowheads="1"/>
            </p:cNvSpPr>
            <p:nvPr/>
          </p:nvSpPr>
          <p:spPr bwMode="auto">
            <a:xfrm>
              <a:off x="884014" y="3004584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34" name="Gruppe 44"/>
          <p:cNvGrpSpPr>
            <a:grpSpLocks/>
          </p:cNvGrpSpPr>
          <p:nvPr/>
        </p:nvGrpSpPr>
        <p:grpSpPr bwMode="auto">
          <a:xfrm>
            <a:off x="5321300" y="2077661"/>
            <a:ext cx="2946400" cy="2946400"/>
            <a:chOff x="5321300" y="2489200"/>
            <a:chExt cx="2946400" cy="2946400"/>
          </a:xfrm>
        </p:grpSpPr>
        <p:sp>
          <p:nvSpPr>
            <p:cNvPr id="35" name="Rektangel 40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6" name="Billed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2899" y="2616200"/>
              <a:ext cx="27178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ZoneTexte 2"/>
          <p:cNvSpPr txBox="1"/>
          <p:nvPr/>
        </p:nvSpPr>
        <p:spPr>
          <a:xfrm>
            <a:off x="904229" y="2956625"/>
            <a:ext cx="31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3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36164" y="33896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33813" y="38693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5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3024" y="4329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6</a:t>
            </a:r>
          </a:p>
        </p:txBody>
      </p:sp>
      <p:sp>
        <p:nvSpPr>
          <p:cNvPr id="39" name="Título 1"/>
          <p:cNvSpPr>
            <a:spLocks noGrp="1"/>
          </p:cNvSpPr>
          <p:nvPr>
            <p:ph type="title"/>
          </p:nvPr>
        </p:nvSpPr>
        <p:spPr>
          <a:xfrm>
            <a:off x="241772" y="330308"/>
            <a:ext cx="6552728" cy="936104"/>
          </a:xfrm>
        </p:spPr>
        <p:txBody>
          <a:bodyPr/>
          <a:lstStyle/>
          <a:p>
            <a:r>
              <a:rPr lang="en-GB" dirty="0"/>
              <a:t>Executive summary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0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the Field of Play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1120423" y="1619062"/>
            <a:ext cx="6997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Directors  vs  Shareholders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 Board Composition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Role of Chairman </a:t>
            </a: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CRITICAL</a:t>
            </a:r>
            <a:endParaRPr lang="en-GB" sz="20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Corporate Governance Rules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Your Investor as a Partner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51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5"/>
          <p:cNvSpPr>
            <a:spLocks noChangeArrowheads="1"/>
          </p:cNvSpPr>
          <p:nvPr/>
        </p:nvSpPr>
        <p:spPr bwMode="auto">
          <a:xfrm>
            <a:off x="1295643" y="2024659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1295643" y="2500313"/>
            <a:ext cx="4000500" cy="354012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87827" y="338715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86851" y="2928938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84684" y="3822862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85632" y="429208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Dealing with </a:t>
            </a:r>
            <a:r>
              <a:rPr lang="da-DK" sz="1100" kern="0" dirty="0">
                <a:latin typeface="Arial" pitchFamily="34" charset="0"/>
                <a:ea typeface="ＭＳ Ｐゴシック" pitchFamily="-97" charset="-128"/>
              </a:rPr>
              <a:t>B</a:t>
            </a: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ad News and Cross Border Issues</a:t>
            </a:r>
            <a:endParaRPr lang="da-DK" sz="1100" kern="0" dirty="0"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4438" y="2082516"/>
            <a:ext cx="4000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Situation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66496" y="3888747"/>
            <a:ext cx="4000500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171717"/>
                </a:solidFill>
              </a:rPr>
              <a:t> Communicating Company and Vision  - Amazon letter 1997</a:t>
            </a:r>
            <a:endParaRPr lang="en-US" sz="1100" dirty="0">
              <a:solidFill>
                <a:srgbClr val="171717"/>
              </a:solidFill>
            </a:endParaRPr>
          </a:p>
        </p:txBody>
      </p:sp>
      <p:sp>
        <p:nvSpPr>
          <p:cNvPr id="14" name="Tekstboks 48"/>
          <p:cNvSpPr txBox="1">
            <a:spLocks noChangeArrowheads="1"/>
          </p:cNvSpPr>
          <p:nvPr/>
        </p:nvSpPr>
        <p:spPr bwMode="auto">
          <a:xfrm>
            <a:off x="1305236" y="2546514"/>
            <a:ext cx="39789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Understand the Field of Play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5" name="Tekstboks 49"/>
          <p:cNvSpPr txBox="1">
            <a:spLocks noChangeArrowheads="1"/>
          </p:cNvSpPr>
          <p:nvPr/>
        </p:nvSpPr>
        <p:spPr bwMode="auto">
          <a:xfrm>
            <a:off x="1219917" y="2956625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 Learning to Partner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6" name="Tekstboks 50"/>
          <p:cNvSpPr txBox="1">
            <a:spLocks noChangeArrowheads="1"/>
          </p:cNvSpPr>
          <p:nvPr/>
        </p:nvSpPr>
        <p:spPr bwMode="auto">
          <a:xfrm>
            <a:off x="1260475" y="3414992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Golden Rules and Building Trust  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7" name="Tekstboks 53"/>
          <p:cNvSpPr txBox="1">
            <a:spLocks noChangeArrowheads="1"/>
          </p:cNvSpPr>
          <p:nvPr/>
        </p:nvSpPr>
        <p:spPr bwMode="auto">
          <a:xfrm>
            <a:off x="511765" y="2920741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grpSp>
        <p:nvGrpSpPr>
          <p:cNvPr id="18" name="Gruppe 68"/>
          <p:cNvGrpSpPr>
            <a:grpSpLocks/>
          </p:cNvGrpSpPr>
          <p:nvPr/>
        </p:nvGrpSpPr>
        <p:grpSpPr bwMode="auto">
          <a:xfrm>
            <a:off x="889941" y="2031858"/>
            <a:ext cx="358775" cy="2626285"/>
            <a:chOff x="876300" y="2511425"/>
            <a:chExt cx="358775" cy="2529428"/>
          </a:xfrm>
          <a:solidFill>
            <a:srgbClr val="A20000"/>
          </a:solidFill>
        </p:grpSpPr>
        <p:grpSp>
          <p:nvGrpSpPr>
            <p:cNvPr id="19" name="Gruppe 51"/>
            <p:cNvGrpSpPr/>
            <p:nvPr/>
          </p:nvGrpSpPr>
          <p:grpSpPr>
            <a:xfrm>
              <a:off x="876300" y="2511425"/>
              <a:ext cx="358775" cy="2529428"/>
              <a:chOff x="876300" y="2511425"/>
              <a:chExt cx="358775" cy="252942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7" name="Gruppe 50"/>
              <p:cNvGrpSpPr/>
              <p:nvPr/>
            </p:nvGrpSpPr>
            <p:grpSpPr>
              <a:xfrm>
                <a:off x="876300" y="2511425"/>
                <a:ext cx="358775" cy="2529428"/>
                <a:chOff x="876300" y="2511425"/>
                <a:chExt cx="358775" cy="2529428"/>
              </a:xfrm>
              <a:grpFill/>
            </p:grpSpPr>
            <p:sp>
              <p:nvSpPr>
                <p:cNvPr id="28" name="Rektangel 20"/>
                <p:cNvSpPr>
                  <a:spLocks noChangeArrowheads="1"/>
                </p:cNvSpPr>
                <p:nvPr/>
              </p:nvSpPr>
              <p:spPr bwMode="auto">
                <a:xfrm>
                  <a:off x="890587" y="3797739"/>
                  <a:ext cx="344488" cy="342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9" name="Gruppe 49"/>
                <p:cNvGrpSpPr/>
                <p:nvPr/>
              </p:nvGrpSpPr>
              <p:grpSpPr>
                <a:xfrm>
                  <a:off x="876300" y="2511425"/>
                  <a:ext cx="358775" cy="2529428"/>
                  <a:chOff x="876300" y="2511425"/>
                  <a:chExt cx="358775" cy="2529428"/>
                </a:xfrm>
                <a:grpFill/>
              </p:grpSpPr>
              <p:sp>
                <p:nvSpPr>
                  <p:cNvPr id="30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85092" y="3367526"/>
                    <a:ext cx="344488" cy="347663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236776"/>
                    <a:ext cx="344488" cy="344487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696365"/>
                    <a:ext cx="344488" cy="344488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0" name="Tekstboks 54"/>
            <p:cNvSpPr txBox="1">
              <a:spLocks noChangeArrowheads="1"/>
            </p:cNvSpPr>
            <p:nvPr/>
          </p:nvSpPr>
          <p:spPr bwMode="auto">
            <a:xfrm>
              <a:off x="890588" y="2562010"/>
              <a:ext cx="322262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21" name="Tekstboks 58"/>
            <p:cNvSpPr txBox="1">
              <a:spLocks noChangeArrowheads="1"/>
            </p:cNvSpPr>
            <p:nvPr/>
          </p:nvSpPr>
          <p:spPr bwMode="auto">
            <a:xfrm>
              <a:off x="884014" y="3004584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34" name="Gruppe 44"/>
          <p:cNvGrpSpPr>
            <a:grpSpLocks/>
          </p:cNvGrpSpPr>
          <p:nvPr/>
        </p:nvGrpSpPr>
        <p:grpSpPr bwMode="auto">
          <a:xfrm>
            <a:off x="5321300" y="2077661"/>
            <a:ext cx="2946400" cy="2946400"/>
            <a:chOff x="5321300" y="2489200"/>
            <a:chExt cx="2946400" cy="2946400"/>
          </a:xfrm>
        </p:grpSpPr>
        <p:sp>
          <p:nvSpPr>
            <p:cNvPr id="35" name="Rektangel 40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6" name="Billed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2899" y="2616200"/>
              <a:ext cx="27178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ZoneTexte 2"/>
          <p:cNvSpPr txBox="1"/>
          <p:nvPr/>
        </p:nvSpPr>
        <p:spPr>
          <a:xfrm>
            <a:off x="904229" y="2956625"/>
            <a:ext cx="31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3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36164" y="33896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33813" y="38693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5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3024" y="4329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6</a:t>
            </a:r>
          </a:p>
        </p:txBody>
      </p:sp>
      <p:sp>
        <p:nvSpPr>
          <p:cNvPr id="39" name="Título 1"/>
          <p:cNvSpPr>
            <a:spLocks noGrp="1"/>
          </p:cNvSpPr>
          <p:nvPr>
            <p:ph type="title"/>
          </p:nvPr>
        </p:nvSpPr>
        <p:spPr>
          <a:xfrm>
            <a:off x="241772" y="330308"/>
            <a:ext cx="6552728" cy="936104"/>
          </a:xfrm>
        </p:spPr>
        <p:txBody>
          <a:bodyPr/>
          <a:lstStyle/>
          <a:p>
            <a:r>
              <a:rPr lang="en-GB" dirty="0"/>
              <a:t>Executive summary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0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to Partner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1061629" y="1595545"/>
            <a:ext cx="69977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Understand the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Mindset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of the Investor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Their background, skills and interests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Being open and body language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Listening Skills</a:t>
            </a: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Add a social dimension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– if you treat investors well new ones will join more easily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51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5"/>
          <p:cNvSpPr>
            <a:spLocks noChangeArrowheads="1"/>
          </p:cNvSpPr>
          <p:nvPr/>
        </p:nvSpPr>
        <p:spPr bwMode="auto">
          <a:xfrm>
            <a:off x="1295643" y="2024659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72" y="330308"/>
            <a:ext cx="6552728" cy="936104"/>
          </a:xfrm>
        </p:spPr>
        <p:txBody>
          <a:bodyPr/>
          <a:lstStyle/>
          <a:p>
            <a:r>
              <a:rPr lang="en-GB" dirty="0"/>
              <a:t>Executive summary</a:t>
            </a:r>
            <a:br>
              <a:rPr lang="en-GB" dirty="0"/>
            </a:br>
            <a:endParaRPr lang="en-GB" dirty="0"/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1295643" y="2500313"/>
            <a:ext cx="4000500" cy="354012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87827" y="338715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86851" y="2928938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84684" y="3822862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85632" y="429208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Dealing with </a:t>
            </a:r>
            <a:r>
              <a:rPr lang="da-DK" sz="1100" kern="0" dirty="0">
                <a:latin typeface="Arial" pitchFamily="34" charset="0"/>
                <a:ea typeface="ＭＳ Ｐゴシック" pitchFamily="-97" charset="-128"/>
              </a:rPr>
              <a:t>B</a:t>
            </a: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ad News and Cross Border Issues</a:t>
            </a:r>
            <a:endParaRPr lang="da-DK" sz="1100" kern="0" dirty="0"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4438" y="2082516"/>
            <a:ext cx="4000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Situation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66496" y="3888747"/>
            <a:ext cx="4000500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171717"/>
                </a:solidFill>
              </a:rPr>
              <a:t> Communicating Company and Vision  - Amazon letter 1997</a:t>
            </a:r>
            <a:endParaRPr lang="en-US" sz="1100" dirty="0">
              <a:solidFill>
                <a:srgbClr val="171717"/>
              </a:solidFill>
            </a:endParaRPr>
          </a:p>
        </p:txBody>
      </p:sp>
      <p:sp>
        <p:nvSpPr>
          <p:cNvPr id="14" name="Tekstboks 48"/>
          <p:cNvSpPr txBox="1">
            <a:spLocks noChangeArrowheads="1"/>
          </p:cNvSpPr>
          <p:nvPr/>
        </p:nvSpPr>
        <p:spPr bwMode="auto">
          <a:xfrm>
            <a:off x="1305236" y="2546514"/>
            <a:ext cx="39789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Understand the Field of Play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5" name="Tekstboks 49"/>
          <p:cNvSpPr txBox="1">
            <a:spLocks noChangeArrowheads="1"/>
          </p:cNvSpPr>
          <p:nvPr/>
        </p:nvSpPr>
        <p:spPr bwMode="auto">
          <a:xfrm>
            <a:off x="1219917" y="2956625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 Learning to Partner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6" name="Tekstboks 50"/>
          <p:cNvSpPr txBox="1">
            <a:spLocks noChangeArrowheads="1"/>
          </p:cNvSpPr>
          <p:nvPr/>
        </p:nvSpPr>
        <p:spPr bwMode="auto">
          <a:xfrm>
            <a:off x="1260475" y="3414992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Golden Rules and Building Trust  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7" name="Tekstboks 53"/>
          <p:cNvSpPr txBox="1">
            <a:spLocks noChangeArrowheads="1"/>
          </p:cNvSpPr>
          <p:nvPr/>
        </p:nvSpPr>
        <p:spPr bwMode="auto">
          <a:xfrm>
            <a:off x="511765" y="336969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grpSp>
        <p:nvGrpSpPr>
          <p:cNvPr id="18" name="Gruppe 68"/>
          <p:cNvGrpSpPr>
            <a:grpSpLocks/>
          </p:cNvGrpSpPr>
          <p:nvPr/>
        </p:nvGrpSpPr>
        <p:grpSpPr bwMode="auto">
          <a:xfrm>
            <a:off x="889941" y="2031858"/>
            <a:ext cx="358775" cy="2626285"/>
            <a:chOff x="876300" y="2511425"/>
            <a:chExt cx="358775" cy="2529428"/>
          </a:xfrm>
          <a:solidFill>
            <a:srgbClr val="A20000"/>
          </a:solidFill>
        </p:grpSpPr>
        <p:grpSp>
          <p:nvGrpSpPr>
            <p:cNvPr id="19" name="Gruppe 51"/>
            <p:cNvGrpSpPr/>
            <p:nvPr/>
          </p:nvGrpSpPr>
          <p:grpSpPr>
            <a:xfrm>
              <a:off x="876300" y="2511425"/>
              <a:ext cx="358775" cy="2529428"/>
              <a:chOff x="876300" y="2511425"/>
              <a:chExt cx="358775" cy="252942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7" name="Gruppe 50"/>
              <p:cNvGrpSpPr/>
              <p:nvPr/>
            </p:nvGrpSpPr>
            <p:grpSpPr>
              <a:xfrm>
                <a:off x="876300" y="2511425"/>
                <a:ext cx="358775" cy="2529428"/>
                <a:chOff x="876300" y="2511425"/>
                <a:chExt cx="358775" cy="2529428"/>
              </a:xfrm>
              <a:grpFill/>
            </p:grpSpPr>
            <p:sp>
              <p:nvSpPr>
                <p:cNvPr id="28" name="Rektangel 20"/>
                <p:cNvSpPr>
                  <a:spLocks noChangeArrowheads="1"/>
                </p:cNvSpPr>
                <p:nvPr/>
              </p:nvSpPr>
              <p:spPr bwMode="auto">
                <a:xfrm>
                  <a:off x="890587" y="3797739"/>
                  <a:ext cx="344488" cy="342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9" name="Gruppe 49"/>
                <p:cNvGrpSpPr/>
                <p:nvPr/>
              </p:nvGrpSpPr>
              <p:grpSpPr>
                <a:xfrm>
                  <a:off x="876300" y="2511425"/>
                  <a:ext cx="358775" cy="2529428"/>
                  <a:chOff x="876300" y="2511425"/>
                  <a:chExt cx="358775" cy="2529428"/>
                </a:xfrm>
                <a:grpFill/>
              </p:grpSpPr>
              <p:sp>
                <p:nvSpPr>
                  <p:cNvPr id="30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85092" y="3367526"/>
                    <a:ext cx="344488" cy="347663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236776"/>
                    <a:ext cx="344488" cy="344487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696365"/>
                    <a:ext cx="344488" cy="344488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0" name="Tekstboks 54"/>
            <p:cNvSpPr txBox="1">
              <a:spLocks noChangeArrowheads="1"/>
            </p:cNvSpPr>
            <p:nvPr/>
          </p:nvSpPr>
          <p:spPr bwMode="auto">
            <a:xfrm>
              <a:off x="890588" y="2562010"/>
              <a:ext cx="322262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21" name="Tekstboks 58"/>
            <p:cNvSpPr txBox="1">
              <a:spLocks noChangeArrowheads="1"/>
            </p:cNvSpPr>
            <p:nvPr/>
          </p:nvSpPr>
          <p:spPr bwMode="auto">
            <a:xfrm>
              <a:off x="884014" y="3004584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34" name="Gruppe 44"/>
          <p:cNvGrpSpPr>
            <a:grpSpLocks/>
          </p:cNvGrpSpPr>
          <p:nvPr/>
        </p:nvGrpSpPr>
        <p:grpSpPr bwMode="auto">
          <a:xfrm>
            <a:off x="5321300" y="2077661"/>
            <a:ext cx="2946400" cy="2946400"/>
            <a:chOff x="5321300" y="2489200"/>
            <a:chExt cx="2946400" cy="2946400"/>
          </a:xfrm>
        </p:grpSpPr>
        <p:sp>
          <p:nvSpPr>
            <p:cNvPr id="35" name="Rektangel 40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6" name="Billed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2899" y="2616200"/>
              <a:ext cx="27178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CaixaDeTexto 36"/>
          <p:cNvSpPr txBox="1"/>
          <p:nvPr/>
        </p:nvSpPr>
        <p:spPr>
          <a:xfrm>
            <a:off x="369464" y="1321484"/>
            <a:ext cx="733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Communicating with Investors (Post Investment)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04229" y="2956625"/>
            <a:ext cx="31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3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36164" y="33896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33813" y="38693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5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3024" y="4329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7170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Golden Rules 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920522" y="1607304"/>
            <a:ext cx="73106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Communicate early and often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(informal monthly calls</a:t>
            </a:r>
            <a:r>
              <a:rPr lang="en-GB" sz="16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formal Board </a:t>
            </a:r>
            <a:r>
              <a:rPr lang="en-GB" sz="16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Mtgs</a:t>
            </a:r>
            <a:r>
              <a:rPr lang="en-GB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if you talk consistently they are more willing to help) 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Consistent communication encourages accountability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Aim to simplify rather inject complexity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(no jargon)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Investors have a stake &amp; want</a:t>
            </a: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help</a:t>
            </a:r>
            <a:r>
              <a:rPr lang="en-GB" sz="2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you can’t do everything on your own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20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about you!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51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828" y="3347026"/>
            <a:ext cx="7772400" cy="749651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700" baseline="0" dirty="0" smtClean="0">
                <a:latin typeface="Rockwell" pitchFamily="18" charset="0"/>
                <a:ea typeface="Verdana" pitchFamily="34" charset="0"/>
                <a:cs typeface="MoolBoran" pitchFamily="34" charset="0"/>
              </a:rPr>
              <a:t>European Business Angels Network</a:t>
            </a:r>
            <a:br>
              <a:rPr lang="en-GB" sz="3700" baseline="0" dirty="0" smtClean="0">
                <a:latin typeface="Rockwell" pitchFamily="18" charset="0"/>
                <a:ea typeface="Verdana" pitchFamily="34" charset="0"/>
                <a:cs typeface="MoolBoran" pitchFamily="34" charset="0"/>
              </a:rPr>
            </a:br>
            <a:r>
              <a:rPr lang="en-GB" sz="3700" baseline="0" dirty="0" smtClean="0">
                <a:latin typeface="Rockwell" pitchFamily="18" charset="0"/>
                <a:ea typeface="Verdana" pitchFamily="34" charset="0"/>
                <a:cs typeface="MoolBoran" pitchFamily="34" charset="0"/>
              </a:rPr>
              <a:t>Selma </a:t>
            </a:r>
            <a:r>
              <a:rPr lang="en-GB" sz="3700" baseline="0" dirty="0" err="1" smtClean="0">
                <a:latin typeface="Rockwell" pitchFamily="18" charset="0"/>
                <a:ea typeface="Verdana" pitchFamily="34" charset="0"/>
                <a:cs typeface="MoolBoran" pitchFamily="34" charset="0"/>
              </a:rPr>
              <a:t>Prodanovic</a:t>
            </a:r>
            <a:r>
              <a:rPr lang="en-GB" sz="4300" baseline="0" dirty="0" smtClean="0">
                <a:latin typeface="Rockwell" pitchFamily="18" charset="0"/>
                <a:cs typeface="MoolBoran" pitchFamily="34" charset="0"/>
              </a:rPr>
              <a:t/>
            </a:r>
            <a:br>
              <a:rPr lang="en-GB" sz="4300" baseline="0" dirty="0" smtClean="0">
                <a:latin typeface="Rockwell" pitchFamily="18" charset="0"/>
                <a:cs typeface="MoolBoran" pitchFamily="34" charset="0"/>
              </a:rPr>
            </a:br>
            <a:r>
              <a:rPr lang="en-GB" sz="4300" baseline="0" dirty="0" smtClean="0"/>
              <a:t>									</a:t>
            </a:r>
            <a:endParaRPr lang="en-GB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714005" y="4058186"/>
            <a:ext cx="2575885" cy="35465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itchFamily="18" charset="0"/>
                <a:ea typeface="Verdana" pitchFamily="34" charset="0"/>
                <a:cs typeface="MoolBoran" pitchFamily="34" charset="0"/>
              </a:rPr>
              <a:t>Fueling Europe’s Growth</a:t>
            </a: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ＭＳ Ｐゴシック" pitchFamily="-97" charset="-128"/>
                <a:cs typeface="+mj-cs"/>
              </a:rPr>
              <a:t/>
            </a:r>
            <a:b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ＭＳ Ｐゴシック" pitchFamily="-97" charset="-128"/>
                <a:cs typeface="+mj-cs"/>
              </a:rPr>
            </a:b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ＭＳ Ｐゴシック" pitchFamily="-97" charset="-128"/>
                <a:cs typeface="+mj-cs"/>
              </a:rPr>
              <a:t>									</a:t>
            </a:r>
            <a:endParaRPr kumimoji="0" lang="en-GB" sz="5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ＭＳ Ｐゴシック" pitchFamily="-97" charset="-128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2338"/>
            <a:ext cx="9144000" cy="144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733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Trust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861728" y="1125216"/>
            <a:ext cx="69977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Find the common ground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clear on commitments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Respond with clarity and energy</a:t>
            </a: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Always follow up</a:t>
            </a: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Use the phone – not always email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20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Use a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crisis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to build trust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51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5"/>
          <p:cNvSpPr>
            <a:spLocks noChangeArrowheads="1"/>
          </p:cNvSpPr>
          <p:nvPr/>
        </p:nvSpPr>
        <p:spPr bwMode="auto">
          <a:xfrm>
            <a:off x="1295643" y="2024659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72" y="330308"/>
            <a:ext cx="6552728" cy="936104"/>
          </a:xfrm>
        </p:spPr>
        <p:txBody>
          <a:bodyPr/>
          <a:lstStyle/>
          <a:p>
            <a:r>
              <a:rPr lang="en-GB" dirty="0"/>
              <a:t>Executive summary</a:t>
            </a:r>
            <a:br>
              <a:rPr lang="en-GB" dirty="0"/>
            </a:br>
            <a:endParaRPr lang="en-GB" dirty="0"/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1295643" y="2500313"/>
            <a:ext cx="4000500" cy="354012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87827" y="338715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86851" y="2928938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84684" y="3822862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85632" y="429208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Dealing with </a:t>
            </a:r>
            <a:r>
              <a:rPr lang="da-DK" sz="1100" kern="0" dirty="0">
                <a:latin typeface="Arial" pitchFamily="34" charset="0"/>
                <a:ea typeface="ＭＳ Ｐゴシック" pitchFamily="-97" charset="-128"/>
              </a:rPr>
              <a:t>B</a:t>
            </a: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ad News and Cross Border Issues</a:t>
            </a:r>
            <a:endParaRPr lang="da-DK" sz="1100" kern="0" dirty="0"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4438" y="2082516"/>
            <a:ext cx="4000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Situation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66496" y="3888747"/>
            <a:ext cx="4000500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171717"/>
                </a:solidFill>
              </a:rPr>
              <a:t> Communicating Company and Vision  - Amazon letter 1997</a:t>
            </a:r>
            <a:endParaRPr lang="en-US" sz="1100" dirty="0">
              <a:solidFill>
                <a:srgbClr val="171717"/>
              </a:solidFill>
            </a:endParaRPr>
          </a:p>
        </p:txBody>
      </p:sp>
      <p:sp>
        <p:nvSpPr>
          <p:cNvPr id="14" name="Tekstboks 48"/>
          <p:cNvSpPr txBox="1">
            <a:spLocks noChangeArrowheads="1"/>
          </p:cNvSpPr>
          <p:nvPr/>
        </p:nvSpPr>
        <p:spPr bwMode="auto">
          <a:xfrm>
            <a:off x="1305236" y="2546514"/>
            <a:ext cx="39789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Understand the Field of Play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5" name="Tekstboks 49"/>
          <p:cNvSpPr txBox="1">
            <a:spLocks noChangeArrowheads="1"/>
          </p:cNvSpPr>
          <p:nvPr/>
        </p:nvSpPr>
        <p:spPr bwMode="auto">
          <a:xfrm>
            <a:off x="1219917" y="2956625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 Learning to Partner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6" name="Tekstboks 50"/>
          <p:cNvSpPr txBox="1">
            <a:spLocks noChangeArrowheads="1"/>
          </p:cNvSpPr>
          <p:nvPr/>
        </p:nvSpPr>
        <p:spPr bwMode="auto">
          <a:xfrm>
            <a:off x="1260475" y="3414992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Golden Rules and Building Trust  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7" name="Tekstboks 53"/>
          <p:cNvSpPr txBox="1">
            <a:spLocks noChangeArrowheads="1"/>
          </p:cNvSpPr>
          <p:nvPr/>
        </p:nvSpPr>
        <p:spPr bwMode="auto">
          <a:xfrm>
            <a:off x="511765" y="3845188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grpSp>
        <p:nvGrpSpPr>
          <p:cNvPr id="18" name="Gruppe 68"/>
          <p:cNvGrpSpPr>
            <a:grpSpLocks/>
          </p:cNvGrpSpPr>
          <p:nvPr/>
        </p:nvGrpSpPr>
        <p:grpSpPr bwMode="auto">
          <a:xfrm>
            <a:off x="889941" y="2031858"/>
            <a:ext cx="358775" cy="2626285"/>
            <a:chOff x="876300" y="2511425"/>
            <a:chExt cx="358775" cy="2529428"/>
          </a:xfrm>
          <a:solidFill>
            <a:srgbClr val="A20000"/>
          </a:solidFill>
        </p:grpSpPr>
        <p:grpSp>
          <p:nvGrpSpPr>
            <p:cNvPr id="19" name="Gruppe 51"/>
            <p:cNvGrpSpPr/>
            <p:nvPr/>
          </p:nvGrpSpPr>
          <p:grpSpPr>
            <a:xfrm>
              <a:off x="876300" y="2511425"/>
              <a:ext cx="358775" cy="2529428"/>
              <a:chOff x="876300" y="2511425"/>
              <a:chExt cx="358775" cy="252942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7" name="Gruppe 50"/>
              <p:cNvGrpSpPr/>
              <p:nvPr/>
            </p:nvGrpSpPr>
            <p:grpSpPr>
              <a:xfrm>
                <a:off x="876300" y="2511425"/>
                <a:ext cx="358775" cy="2529428"/>
                <a:chOff x="876300" y="2511425"/>
                <a:chExt cx="358775" cy="2529428"/>
              </a:xfrm>
              <a:grpFill/>
            </p:grpSpPr>
            <p:sp>
              <p:nvSpPr>
                <p:cNvPr id="28" name="Rektangel 20"/>
                <p:cNvSpPr>
                  <a:spLocks noChangeArrowheads="1"/>
                </p:cNvSpPr>
                <p:nvPr/>
              </p:nvSpPr>
              <p:spPr bwMode="auto">
                <a:xfrm>
                  <a:off x="890587" y="3797739"/>
                  <a:ext cx="344488" cy="342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9" name="Gruppe 49"/>
                <p:cNvGrpSpPr/>
                <p:nvPr/>
              </p:nvGrpSpPr>
              <p:grpSpPr>
                <a:xfrm>
                  <a:off x="876300" y="2511425"/>
                  <a:ext cx="358775" cy="2529428"/>
                  <a:chOff x="876300" y="2511425"/>
                  <a:chExt cx="358775" cy="2529428"/>
                </a:xfrm>
                <a:grpFill/>
              </p:grpSpPr>
              <p:sp>
                <p:nvSpPr>
                  <p:cNvPr id="30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85092" y="3367526"/>
                    <a:ext cx="344488" cy="347663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236776"/>
                    <a:ext cx="344488" cy="344487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696365"/>
                    <a:ext cx="344488" cy="344488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0" name="Tekstboks 54"/>
            <p:cNvSpPr txBox="1">
              <a:spLocks noChangeArrowheads="1"/>
            </p:cNvSpPr>
            <p:nvPr/>
          </p:nvSpPr>
          <p:spPr bwMode="auto">
            <a:xfrm>
              <a:off x="890588" y="2562010"/>
              <a:ext cx="322262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21" name="Tekstboks 58"/>
            <p:cNvSpPr txBox="1">
              <a:spLocks noChangeArrowheads="1"/>
            </p:cNvSpPr>
            <p:nvPr/>
          </p:nvSpPr>
          <p:spPr bwMode="auto">
            <a:xfrm>
              <a:off x="884014" y="3004584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34" name="Gruppe 44"/>
          <p:cNvGrpSpPr>
            <a:grpSpLocks/>
          </p:cNvGrpSpPr>
          <p:nvPr/>
        </p:nvGrpSpPr>
        <p:grpSpPr bwMode="auto">
          <a:xfrm>
            <a:off x="5321300" y="2077661"/>
            <a:ext cx="2946400" cy="2946400"/>
            <a:chOff x="5321300" y="2489200"/>
            <a:chExt cx="2946400" cy="2946400"/>
          </a:xfrm>
        </p:grpSpPr>
        <p:sp>
          <p:nvSpPr>
            <p:cNvPr id="35" name="Rektangel 40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6" name="Billed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2899" y="2616200"/>
              <a:ext cx="27178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ZoneTexte 2"/>
          <p:cNvSpPr txBox="1"/>
          <p:nvPr/>
        </p:nvSpPr>
        <p:spPr>
          <a:xfrm>
            <a:off x="904229" y="2956625"/>
            <a:ext cx="31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3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36164" y="33896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33813" y="38693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5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3024" y="4329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7170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Communicating Company &amp; Vision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1014593" y="1513239"/>
            <a:ext cx="6997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Find the right investors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the leader of the Team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Articulate the Strategy and journey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clear on what you are doing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20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numbers to show metrics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148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144" y="-136289"/>
            <a:ext cx="6552728" cy="936104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GB" sz="2800" kern="0" dirty="0"/>
              <a:t>An example of clarity to build trust</a:t>
            </a:r>
          </a:p>
        </p:txBody>
      </p:sp>
      <p:pic>
        <p:nvPicPr>
          <p:cNvPr id="3" name="Picture 2" descr="150324 Amazon S:H letter-199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1" y="498814"/>
            <a:ext cx="5263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an\Desktop\amaz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44" y="0"/>
            <a:ext cx="497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2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an\Desktop\amaz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78" y="0"/>
            <a:ext cx="4877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5"/>
          <p:cNvSpPr>
            <a:spLocks noChangeArrowheads="1"/>
          </p:cNvSpPr>
          <p:nvPr/>
        </p:nvSpPr>
        <p:spPr bwMode="auto">
          <a:xfrm>
            <a:off x="1295643" y="2024659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72" y="330308"/>
            <a:ext cx="6552728" cy="936104"/>
          </a:xfrm>
        </p:spPr>
        <p:txBody>
          <a:bodyPr/>
          <a:lstStyle/>
          <a:p>
            <a:r>
              <a:rPr lang="en-GB" dirty="0"/>
              <a:t>Executive summary</a:t>
            </a:r>
            <a:br>
              <a:rPr lang="en-GB" dirty="0"/>
            </a:br>
            <a:endParaRPr lang="en-GB" dirty="0"/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1295643" y="2500313"/>
            <a:ext cx="4000500" cy="354012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87827" y="338715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86851" y="2928938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84684" y="3822862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85632" y="429208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Dealing with </a:t>
            </a:r>
            <a:r>
              <a:rPr lang="da-DK" sz="1100" kern="0" dirty="0">
                <a:latin typeface="Arial" pitchFamily="34" charset="0"/>
                <a:ea typeface="ＭＳ Ｐゴシック" pitchFamily="-97" charset="-128"/>
              </a:rPr>
              <a:t>B</a:t>
            </a:r>
            <a:r>
              <a:rPr lang="da-DK" sz="1100" kern="0" dirty="0" smtClean="0">
                <a:latin typeface="Arial" pitchFamily="34" charset="0"/>
                <a:ea typeface="ＭＳ Ｐゴシック" pitchFamily="-97" charset="-128"/>
              </a:rPr>
              <a:t>ad News and Cross Border Issues</a:t>
            </a:r>
            <a:endParaRPr lang="da-DK" sz="1100" kern="0" dirty="0"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4438" y="2082516"/>
            <a:ext cx="4000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Situation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66496" y="3888747"/>
            <a:ext cx="4000500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171717"/>
                </a:solidFill>
              </a:rPr>
              <a:t> Communicating Company and Vision  - Amazon letter 1997</a:t>
            </a:r>
            <a:endParaRPr lang="en-US" sz="1100" dirty="0">
              <a:solidFill>
                <a:srgbClr val="171717"/>
              </a:solidFill>
            </a:endParaRPr>
          </a:p>
        </p:txBody>
      </p:sp>
      <p:sp>
        <p:nvSpPr>
          <p:cNvPr id="14" name="Tekstboks 48"/>
          <p:cNvSpPr txBox="1">
            <a:spLocks noChangeArrowheads="1"/>
          </p:cNvSpPr>
          <p:nvPr/>
        </p:nvSpPr>
        <p:spPr bwMode="auto">
          <a:xfrm>
            <a:off x="1305236" y="2546514"/>
            <a:ext cx="39789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Understand the Field of Play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5" name="Tekstboks 49"/>
          <p:cNvSpPr txBox="1">
            <a:spLocks noChangeArrowheads="1"/>
          </p:cNvSpPr>
          <p:nvPr/>
        </p:nvSpPr>
        <p:spPr bwMode="auto">
          <a:xfrm>
            <a:off x="1219917" y="2956625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 Learning to Partner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6" name="Tekstboks 50"/>
          <p:cNvSpPr txBox="1">
            <a:spLocks noChangeArrowheads="1"/>
          </p:cNvSpPr>
          <p:nvPr/>
        </p:nvSpPr>
        <p:spPr bwMode="auto">
          <a:xfrm>
            <a:off x="1260475" y="3414992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 Golden Rules and Building Trust  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7" name="Tekstboks 53"/>
          <p:cNvSpPr txBox="1">
            <a:spLocks noChangeArrowheads="1"/>
          </p:cNvSpPr>
          <p:nvPr/>
        </p:nvSpPr>
        <p:spPr bwMode="auto">
          <a:xfrm>
            <a:off x="511765" y="429358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grpSp>
        <p:nvGrpSpPr>
          <p:cNvPr id="18" name="Gruppe 68"/>
          <p:cNvGrpSpPr>
            <a:grpSpLocks/>
          </p:cNvGrpSpPr>
          <p:nvPr/>
        </p:nvGrpSpPr>
        <p:grpSpPr bwMode="auto">
          <a:xfrm>
            <a:off x="889941" y="2031858"/>
            <a:ext cx="358775" cy="2626285"/>
            <a:chOff x="876300" y="2511425"/>
            <a:chExt cx="358775" cy="2529428"/>
          </a:xfrm>
          <a:solidFill>
            <a:srgbClr val="A20000"/>
          </a:solidFill>
        </p:grpSpPr>
        <p:grpSp>
          <p:nvGrpSpPr>
            <p:cNvPr id="19" name="Gruppe 51"/>
            <p:cNvGrpSpPr/>
            <p:nvPr/>
          </p:nvGrpSpPr>
          <p:grpSpPr>
            <a:xfrm>
              <a:off x="876300" y="2511425"/>
              <a:ext cx="358775" cy="2529428"/>
              <a:chOff x="876300" y="2511425"/>
              <a:chExt cx="358775" cy="252942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7" name="Gruppe 50"/>
              <p:cNvGrpSpPr/>
              <p:nvPr/>
            </p:nvGrpSpPr>
            <p:grpSpPr>
              <a:xfrm>
                <a:off x="876300" y="2511425"/>
                <a:ext cx="358775" cy="2529428"/>
                <a:chOff x="876300" y="2511425"/>
                <a:chExt cx="358775" cy="2529428"/>
              </a:xfrm>
              <a:grpFill/>
            </p:grpSpPr>
            <p:sp>
              <p:nvSpPr>
                <p:cNvPr id="28" name="Rektangel 20"/>
                <p:cNvSpPr>
                  <a:spLocks noChangeArrowheads="1"/>
                </p:cNvSpPr>
                <p:nvPr/>
              </p:nvSpPr>
              <p:spPr bwMode="auto">
                <a:xfrm>
                  <a:off x="890587" y="3797739"/>
                  <a:ext cx="344488" cy="342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9" name="Gruppe 49"/>
                <p:cNvGrpSpPr/>
                <p:nvPr/>
              </p:nvGrpSpPr>
              <p:grpSpPr>
                <a:xfrm>
                  <a:off x="876300" y="2511425"/>
                  <a:ext cx="358775" cy="2529428"/>
                  <a:chOff x="876300" y="2511425"/>
                  <a:chExt cx="358775" cy="2529428"/>
                </a:xfrm>
                <a:grpFill/>
              </p:grpSpPr>
              <p:sp>
                <p:nvSpPr>
                  <p:cNvPr id="30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85092" y="3367526"/>
                    <a:ext cx="344488" cy="347663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236776"/>
                    <a:ext cx="344488" cy="344487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696365"/>
                    <a:ext cx="344488" cy="344488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0" name="Tekstboks 54"/>
            <p:cNvSpPr txBox="1">
              <a:spLocks noChangeArrowheads="1"/>
            </p:cNvSpPr>
            <p:nvPr/>
          </p:nvSpPr>
          <p:spPr bwMode="auto">
            <a:xfrm>
              <a:off x="890588" y="2562010"/>
              <a:ext cx="322262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21" name="Tekstboks 58"/>
            <p:cNvSpPr txBox="1">
              <a:spLocks noChangeArrowheads="1"/>
            </p:cNvSpPr>
            <p:nvPr/>
          </p:nvSpPr>
          <p:spPr bwMode="auto">
            <a:xfrm>
              <a:off x="884014" y="3004584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34" name="Gruppe 44"/>
          <p:cNvGrpSpPr>
            <a:grpSpLocks/>
          </p:cNvGrpSpPr>
          <p:nvPr/>
        </p:nvGrpSpPr>
        <p:grpSpPr bwMode="auto">
          <a:xfrm>
            <a:off x="5321300" y="2077661"/>
            <a:ext cx="2946400" cy="2946400"/>
            <a:chOff x="5321300" y="2489200"/>
            <a:chExt cx="2946400" cy="2946400"/>
          </a:xfrm>
        </p:grpSpPr>
        <p:sp>
          <p:nvSpPr>
            <p:cNvPr id="35" name="Rektangel 40"/>
            <p:cNvSpPr>
              <a:spLocks noChangeArrowheads="1"/>
            </p:cNvSpPr>
            <p:nvPr/>
          </p:nvSpPr>
          <p:spPr bwMode="auto">
            <a:xfrm>
              <a:off x="53213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6" name="Billed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2899" y="2616200"/>
              <a:ext cx="2717801" cy="265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ZoneTexte 2"/>
          <p:cNvSpPr txBox="1"/>
          <p:nvPr/>
        </p:nvSpPr>
        <p:spPr>
          <a:xfrm>
            <a:off x="904229" y="2956625"/>
            <a:ext cx="31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3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936164" y="33896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33813" y="38693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5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3024" y="4329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 algn="ctr">
              <a:defRPr/>
            </a:pPr>
            <a:r>
              <a:rPr lang="fr-BE" sz="1200" kern="0" dirty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62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Dealing with Bad News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1155700" y="1395656"/>
            <a:ext cx="6997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Advance grooming of the risk &amp; timing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Joint decision making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News out quickly – no excuses but opportunities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Risk limitation to limit cost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surprises!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51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936104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 Border Issues</a:t>
            </a:r>
            <a: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3000" dirty="0">
                <a:solidFill>
                  <a:srgbClr val="D7D8D9">
                    <a:lumMod val="10000"/>
                  </a:srgbClr>
                </a:solidFill>
                <a:latin typeface="Arial" charset="0"/>
                <a:ea typeface="ＭＳ Ｐゴシック" charset="-128"/>
              </a:rPr>
            </a:br>
            <a:endParaRPr lang="en-GB" dirty="0"/>
          </a:p>
        </p:txBody>
      </p:sp>
      <p:sp>
        <p:nvSpPr>
          <p:cNvPr id="4" name="Tekstboks 9"/>
          <p:cNvSpPr txBox="1">
            <a:spLocks noChangeArrowheads="1"/>
          </p:cNvSpPr>
          <p:nvPr/>
        </p:nvSpPr>
        <p:spPr bwMode="auto">
          <a:xfrm>
            <a:off x="1155700" y="1395656"/>
            <a:ext cx="6997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cultures react differently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Care with Board and Investor coalitions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slow and clear with language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not isolate a minority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Try to meet if possible  (personal contact = trust)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948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0256" y="1268760"/>
            <a:ext cx="822222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2000" b="1" dirty="0" smtClean="0">
                <a:latin typeface="Arial"/>
                <a:cs typeface="Arial"/>
              </a:rPr>
              <a:t>Managing your Investors is as important as managing your Executive team</a:t>
            </a:r>
          </a:p>
          <a:p>
            <a:pPr marL="0" indent="0" algn="ctr">
              <a:buNone/>
            </a:pPr>
            <a:endParaRPr lang="en-GB" sz="20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GB" sz="20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2000" b="1" dirty="0" smtClean="0">
                <a:latin typeface="Arial"/>
                <a:cs typeface="Arial"/>
              </a:rPr>
              <a:t>Thank You</a:t>
            </a:r>
          </a:p>
          <a:p>
            <a:pPr marL="0" indent="0" algn="ctr">
              <a:buNone/>
            </a:pPr>
            <a:r>
              <a:rPr lang="en-GB" sz="2000" b="1" dirty="0" smtClean="0">
                <a:latin typeface="Arial"/>
                <a:cs typeface="Arial"/>
                <a:hlinkClick r:id="rId3"/>
              </a:rPr>
              <a:t>www.corkbic.com</a:t>
            </a:r>
            <a:endParaRPr lang="en-GB" sz="20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2000" b="1" dirty="0" smtClean="0">
                <a:latin typeface="Arial"/>
                <a:cs typeface="Arial"/>
              </a:rPr>
              <a:t>Michael O’Connor </a:t>
            </a:r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20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72" y="330308"/>
            <a:ext cx="6552728" cy="936104"/>
          </a:xfrm>
        </p:spPr>
        <p:txBody>
          <a:bodyPr/>
          <a:lstStyle/>
          <a:p>
            <a:r>
              <a:rPr lang="en-GB" dirty="0"/>
              <a:t>Executive summary</a:t>
            </a:r>
            <a:br>
              <a:rPr lang="en-GB" dirty="0"/>
            </a:br>
            <a:endParaRPr lang="en-GB" dirty="0"/>
          </a:p>
        </p:txBody>
      </p:sp>
      <p:sp>
        <p:nvSpPr>
          <p:cNvPr id="5" name="Rektangel 30"/>
          <p:cNvSpPr>
            <a:spLocks noChangeArrowheads="1"/>
          </p:cNvSpPr>
          <p:nvPr/>
        </p:nvSpPr>
        <p:spPr bwMode="auto">
          <a:xfrm>
            <a:off x="1260475" y="2500313"/>
            <a:ext cx="4000500" cy="354012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" name="Rektangel 31"/>
          <p:cNvSpPr>
            <a:spLocks noChangeArrowheads="1"/>
          </p:cNvSpPr>
          <p:nvPr/>
        </p:nvSpPr>
        <p:spPr bwMode="auto">
          <a:xfrm>
            <a:off x="1275031" y="4698754"/>
            <a:ext cx="4000500" cy="354013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35075" y="3387153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60475" y="2928938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90638" y="3814190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70001" y="4238864"/>
            <a:ext cx="4000500" cy="352425"/>
          </a:xfrm>
          <a:prstGeom prst="rect">
            <a:avLst/>
          </a:prstGeom>
          <a:gradFill rotWithShape="1">
            <a:gsLst>
              <a:gs pos="0">
                <a:srgbClr val="D7D8D9"/>
              </a:gs>
              <a:gs pos="100000">
                <a:sysClr val="window" lastClr="FFFFFF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kern="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5400" y="2540000"/>
            <a:ext cx="4000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A business angel is …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81113" y="4770616"/>
            <a:ext cx="4000500" cy="28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GB" sz="1100" dirty="0" smtClean="0">
                <a:solidFill>
                  <a:srgbClr val="171717"/>
                </a:solidFill>
              </a:rPr>
              <a:t>Business angels invest in …</a:t>
            </a:r>
            <a:endParaRPr lang="en-US" sz="1100" dirty="0">
              <a:solidFill>
                <a:srgbClr val="171717"/>
              </a:solidFill>
            </a:endParaRPr>
          </a:p>
        </p:txBody>
      </p:sp>
      <p:sp>
        <p:nvSpPr>
          <p:cNvPr id="13" name="Tekstboks 47"/>
          <p:cNvSpPr txBox="1">
            <a:spLocks noChangeArrowheads="1"/>
          </p:cNvSpPr>
          <p:nvPr/>
        </p:nvSpPr>
        <p:spPr bwMode="auto">
          <a:xfrm>
            <a:off x="1270001" y="4297229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Contacting a business angel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4" name="Tekstboks 48"/>
          <p:cNvSpPr txBox="1">
            <a:spLocks noChangeArrowheads="1"/>
          </p:cNvSpPr>
          <p:nvPr/>
        </p:nvSpPr>
        <p:spPr bwMode="auto">
          <a:xfrm>
            <a:off x="1295400" y="2970213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A business angel brings …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5" name="Tekstboks 49"/>
          <p:cNvSpPr txBox="1">
            <a:spLocks noChangeArrowheads="1"/>
          </p:cNvSpPr>
          <p:nvPr/>
        </p:nvSpPr>
        <p:spPr bwMode="auto">
          <a:xfrm>
            <a:off x="1241089" y="3453251"/>
            <a:ext cx="4034441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Your “ideal” business angel</a:t>
            </a:r>
            <a:endParaRPr lang="da-DK" sz="1100" dirty="0">
              <a:solidFill>
                <a:srgbClr val="171717"/>
              </a:solidFill>
            </a:endParaRPr>
          </a:p>
        </p:txBody>
      </p:sp>
      <p:sp>
        <p:nvSpPr>
          <p:cNvPr id="16" name="Tekstboks 50"/>
          <p:cNvSpPr txBox="1">
            <a:spLocks noChangeArrowheads="1"/>
          </p:cNvSpPr>
          <p:nvPr/>
        </p:nvSpPr>
        <p:spPr bwMode="auto">
          <a:xfrm>
            <a:off x="1270001" y="3838220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 smtClean="0">
                <a:solidFill>
                  <a:srgbClr val="171717"/>
                </a:solidFill>
              </a:rPr>
              <a:t>Finding a business angel</a:t>
            </a:r>
            <a:endParaRPr lang="da-DK" sz="1100" dirty="0">
              <a:solidFill>
                <a:srgbClr val="171717"/>
              </a:solidFill>
            </a:endParaRPr>
          </a:p>
        </p:txBody>
      </p:sp>
      <p:grpSp>
        <p:nvGrpSpPr>
          <p:cNvPr id="18" name="Gruppe 68"/>
          <p:cNvGrpSpPr>
            <a:grpSpLocks/>
          </p:cNvGrpSpPr>
          <p:nvPr/>
        </p:nvGrpSpPr>
        <p:grpSpPr bwMode="auto">
          <a:xfrm>
            <a:off x="901700" y="2500313"/>
            <a:ext cx="363782" cy="2529428"/>
            <a:chOff x="876300" y="2511425"/>
            <a:chExt cx="363782" cy="2529428"/>
          </a:xfrm>
          <a:solidFill>
            <a:srgbClr val="A20000"/>
          </a:solidFill>
        </p:grpSpPr>
        <p:grpSp>
          <p:nvGrpSpPr>
            <p:cNvPr id="19" name="Gruppe 51"/>
            <p:cNvGrpSpPr/>
            <p:nvPr/>
          </p:nvGrpSpPr>
          <p:grpSpPr>
            <a:xfrm>
              <a:off x="876300" y="2511425"/>
              <a:ext cx="358775" cy="2529428"/>
              <a:chOff x="876300" y="2511425"/>
              <a:chExt cx="358775" cy="252942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7" name="Gruppe 50"/>
              <p:cNvGrpSpPr/>
              <p:nvPr/>
            </p:nvGrpSpPr>
            <p:grpSpPr>
              <a:xfrm>
                <a:off x="876300" y="2511425"/>
                <a:ext cx="358775" cy="2529428"/>
                <a:chOff x="876300" y="2511425"/>
                <a:chExt cx="358775" cy="2529428"/>
              </a:xfrm>
              <a:grpFill/>
            </p:grpSpPr>
            <p:sp>
              <p:nvSpPr>
                <p:cNvPr id="28" name="Rektangel 20"/>
                <p:cNvSpPr>
                  <a:spLocks noChangeArrowheads="1"/>
                </p:cNvSpPr>
                <p:nvPr/>
              </p:nvSpPr>
              <p:spPr bwMode="auto">
                <a:xfrm>
                  <a:off x="890587" y="3797739"/>
                  <a:ext cx="344488" cy="342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kern="0" noProof="1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9" name="Gruppe 49"/>
                <p:cNvGrpSpPr/>
                <p:nvPr/>
              </p:nvGrpSpPr>
              <p:grpSpPr>
                <a:xfrm>
                  <a:off x="876300" y="2511425"/>
                  <a:ext cx="358775" cy="2529428"/>
                  <a:chOff x="876300" y="2511425"/>
                  <a:chExt cx="358775" cy="2529428"/>
                </a:xfrm>
                <a:grpFill/>
              </p:grpSpPr>
              <p:sp>
                <p:nvSpPr>
                  <p:cNvPr id="30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3367526"/>
                    <a:ext cx="344488" cy="347663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2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236776"/>
                    <a:ext cx="344488" cy="344487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90587" y="4696365"/>
                    <a:ext cx="344488" cy="344488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kern="0" noProof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0" name="Tekstboks 54"/>
            <p:cNvSpPr txBox="1">
              <a:spLocks noChangeArrowheads="1"/>
            </p:cNvSpPr>
            <p:nvPr/>
          </p:nvSpPr>
          <p:spPr bwMode="auto">
            <a:xfrm>
              <a:off x="890588" y="2562010"/>
              <a:ext cx="322262" cy="274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21" name="Tekstboks 58"/>
            <p:cNvSpPr txBox="1">
              <a:spLocks noChangeArrowheads="1"/>
            </p:cNvSpPr>
            <p:nvPr/>
          </p:nvSpPr>
          <p:spPr bwMode="auto">
            <a:xfrm>
              <a:off x="884014" y="3004584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  <p:sp>
          <p:nvSpPr>
            <p:cNvPr id="22" name="Tekstboks 61"/>
            <p:cNvSpPr txBox="1">
              <a:spLocks noChangeArrowheads="1"/>
            </p:cNvSpPr>
            <p:nvPr/>
          </p:nvSpPr>
          <p:spPr bwMode="auto">
            <a:xfrm rot="21289446">
              <a:off x="900866" y="3843121"/>
              <a:ext cx="322262" cy="279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kern="0" noProof="1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  <p:sp>
          <p:nvSpPr>
            <p:cNvPr id="23" name="Tekstboks 63"/>
            <p:cNvSpPr txBox="1">
              <a:spLocks noChangeArrowheads="1"/>
            </p:cNvSpPr>
            <p:nvPr/>
          </p:nvSpPr>
          <p:spPr bwMode="auto">
            <a:xfrm>
              <a:off x="899946" y="4279107"/>
              <a:ext cx="322262" cy="274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kern="0" dirty="0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  <p:sp>
          <p:nvSpPr>
            <p:cNvPr id="24" name="Tekstboks 65"/>
            <p:cNvSpPr txBox="1">
              <a:spLocks noChangeArrowheads="1"/>
            </p:cNvSpPr>
            <p:nvPr/>
          </p:nvSpPr>
          <p:spPr bwMode="auto">
            <a:xfrm>
              <a:off x="890588" y="4730496"/>
              <a:ext cx="322262" cy="276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kern="0" dirty="0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6</a:t>
              </a:r>
            </a:p>
          </p:txBody>
        </p:sp>
        <p:sp>
          <p:nvSpPr>
            <p:cNvPr id="25" name="Tekstboks 67"/>
            <p:cNvSpPr txBox="1">
              <a:spLocks noChangeArrowheads="1"/>
            </p:cNvSpPr>
            <p:nvPr/>
          </p:nvSpPr>
          <p:spPr bwMode="auto">
            <a:xfrm>
              <a:off x="917820" y="3404519"/>
              <a:ext cx="322262" cy="27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kern="0" dirty="0">
                  <a:solidFill>
                    <a:srgbClr val="000000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1463040" y="1615440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Finding an angel investor</a:t>
            </a:r>
            <a:endParaRPr lang="en-GB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9" y="1912668"/>
            <a:ext cx="2073786" cy="31449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50848" y="5073167"/>
            <a:ext cx="2452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s</a:t>
            </a:r>
            <a:r>
              <a:rPr lang="de-AT" sz="1200" dirty="0" smtClean="0"/>
              <a:t>elma.prodanovic@brainswork.at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91453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336550" y="273050"/>
            <a:ext cx="424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>
                <a:solidFill>
                  <a:schemeClr val="bg1"/>
                </a:solidFill>
                <a:latin typeface="Adobe Caslon Pro Bold" pitchFamily="18" charset="0"/>
                <a:cs typeface="Arial" pitchFamily="34" charset="0"/>
              </a:rPr>
              <a:t>Questions and Answers</a:t>
            </a:r>
          </a:p>
        </p:txBody>
      </p:sp>
      <p:pic>
        <p:nvPicPr>
          <p:cNvPr id="72707" name="Picture 2" descr="C:\Users\Juan\Downloads\shutterstock_98853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325563"/>
            <a:ext cx="4803775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3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463673" y="286239"/>
            <a:ext cx="7024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b="1" dirty="0" smtClean="0">
                <a:solidFill>
                  <a:schemeClr val="bg1"/>
                </a:solidFill>
                <a:latin typeface="Adobe Garamond Pro" pitchFamily="18" charset="0"/>
                <a:cs typeface="Arial" pitchFamily="34" charset="0"/>
              </a:rPr>
              <a:t>Next E! HTIP events</a:t>
            </a:r>
            <a:r>
              <a:rPr lang="en-GB" altLang="fr-FR" sz="3600" b="1" dirty="0">
                <a:solidFill>
                  <a:schemeClr val="bg1"/>
                </a:solidFill>
                <a:latin typeface="Adobe Caslon Pro Bold" pitchFamily="18" charset="0"/>
                <a:cs typeface="Arial" pitchFamily="34" charset="0"/>
              </a:rPr>
              <a:t>	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0" y="1568450"/>
            <a:ext cx="9144000" cy="22529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9263" indent="-376238">
              <a:lnSpc>
                <a:spcPct val="130000"/>
              </a:lnSpc>
              <a:buFontTx/>
              <a:buBlip>
                <a:blip r:embed="rId2"/>
              </a:buBlip>
              <a:defRPr/>
            </a:pPr>
            <a:r>
              <a:rPr lang="en-GB" sz="2400" b="1" dirty="0" smtClean="0">
                <a:latin typeface="Adobe Garamond Pro" pitchFamily="18" charset="0"/>
                <a:cs typeface="Arial" pitchFamily="34" charset="0"/>
              </a:rPr>
              <a:t>Venture Academy Utrecht</a:t>
            </a:r>
          </a:p>
          <a:p>
            <a:pPr marL="906463" lvl="1" indent="-376238">
              <a:lnSpc>
                <a:spcPct val="130000"/>
              </a:lnSpc>
              <a:buFontTx/>
              <a:buBlip>
                <a:blip r:embed="rId2"/>
              </a:buBlip>
              <a:defRPr/>
            </a:pPr>
            <a:r>
              <a:rPr lang="en-GB" sz="2000" b="1" dirty="0" smtClean="0">
                <a:latin typeface="Adobe Garamond Pro" pitchFamily="18" charset="0"/>
                <a:cs typeface="Arial" pitchFamily="34" charset="0"/>
              </a:rPr>
              <a:t>17</a:t>
            </a:r>
            <a:r>
              <a:rPr lang="en-GB" sz="2000" b="1" baseline="30000" dirty="0" smtClean="0">
                <a:latin typeface="Adobe Garamond Pro" pitchFamily="18" charset="0"/>
                <a:cs typeface="Arial" pitchFamily="34" charset="0"/>
              </a:rPr>
              <a:t>th</a:t>
            </a:r>
            <a:r>
              <a:rPr lang="en-GB" sz="2000" b="1" dirty="0" smtClean="0">
                <a:latin typeface="Adobe Garamond Pro" pitchFamily="18" charset="0"/>
                <a:cs typeface="Arial" pitchFamily="34" charset="0"/>
              </a:rPr>
              <a:t> of April 2015</a:t>
            </a:r>
          </a:p>
          <a:p>
            <a:pPr marL="530225" lvl="1">
              <a:lnSpc>
                <a:spcPct val="130000"/>
              </a:lnSpc>
              <a:defRPr/>
            </a:pPr>
            <a:endParaRPr lang="en-GB" sz="2000" b="1" dirty="0">
              <a:latin typeface="Adobe Garamond Pro" pitchFamily="18" charset="0"/>
              <a:cs typeface="Arial" pitchFamily="34" charset="0"/>
            </a:endParaRPr>
          </a:p>
          <a:p>
            <a:pPr marL="449263" indent="-376238">
              <a:lnSpc>
                <a:spcPct val="130000"/>
              </a:lnSpc>
              <a:buFontTx/>
              <a:buBlip>
                <a:blip r:embed="rId2"/>
              </a:buBlip>
              <a:defRPr/>
            </a:pPr>
            <a:r>
              <a:rPr lang="en-GB" sz="2400" b="1" dirty="0" smtClean="0">
                <a:latin typeface="Adobe Garamond Pro" pitchFamily="18" charset="0"/>
                <a:cs typeface="Arial" pitchFamily="34" charset="0"/>
              </a:rPr>
              <a:t>Venture Academy Copenhagen</a:t>
            </a:r>
          </a:p>
          <a:p>
            <a:pPr marL="906463" lvl="1" indent="-376238">
              <a:lnSpc>
                <a:spcPct val="130000"/>
              </a:lnSpc>
              <a:buFontTx/>
              <a:buBlip>
                <a:blip r:embed="rId2"/>
              </a:buBlip>
              <a:defRPr/>
            </a:pPr>
            <a:r>
              <a:rPr lang="en-GB" sz="2000" b="1" dirty="0" smtClean="0">
                <a:latin typeface="Adobe Garamond Pro" pitchFamily="18" charset="0"/>
                <a:cs typeface="Arial" pitchFamily="34" charset="0"/>
              </a:rPr>
              <a:t>21</a:t>
            </a:r>
            <a:r>
              <a:rPr lang="en-GB" sz="2000" b="1" baseline="30000" dirty="0" smtClean="0">
                <a:latin typeface="Adobe Garamond Pro" pitchFamily="18" charset="0"/>
                <a:cs typeface="Arial" pitchFamily="34" charset="0"/>
              </a:rPr>
              <a:t>st</a:t>
            </a:r>
            <a:r>
              <a:rPr lang="en-GB" sz="2000" b="1" dirty="0" smtClean="0">
                <a:latin typeface="Adobe Garamond Pro" pitchFamily="18" charset="0"/>
                <a:cs typeface="Arial" pitchFamily="34" charset="0"/>
              </a:rPr>
              <a:t> of April 2015</a:t>
            </a:r>
          </a:p>
        </p:txBody>
      </p:sp>
    </p:spTree>
    <p:extLst>
      <p:ext uri="{BB962C8B-B14F-4D97-AF65-F5344CB8AC3E}">
        <p14:creationId xmlns:p14="http://schemas.microsoft.com/office/powerpoint/2010/main" val="281499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7959"/>
            <a:ext cx="8640961" cy="936104"/>
          </a:xfrm>
        </p:spPr>
        <p:txBody>
          <a:bodyPr/>
          <a:lstStyle/>
          <a:p>
            <a:r>
              <a:rPr lang="en-US" dirty="0" smtClean="0"/>
              <a:t>A business angel is…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 business angel is NOT a cash machine!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 descr="C:\Users\web2_selma\Desktop\ATM-and-hand-2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3" y="1873902"/>
            <a:ext cx="3971805" cy="35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51919" y="5706208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Simple </a:t>
            </a:r>
            <a:r>
              <a:rPr lang="de-AT" dirty="0" err="1" smtClean="0"/>
              <a:t>question</a:t>
            </a:r>
            <a:r>
              <a:rPr lang="de-AT" dirty="0" smtClean="0"/>
              <a:t>: </a:t>
            </a:r>
            <a:r>
              <a:rPr lang="de-AT" dirty="0" err="1" smtClean="0"/>
              <a:t>would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invest</a:t>
            </a:r>
            <a:r>
              <a:rPr lang="de-AT" dirty="0" smtClean="0"/>
              <a:t> in </a:t>
            </a:r>
            <a:r>
              <a:rPr lang="de-AT" dirty="0" err="1" smtClean="0"/>
              <a:t>yourself</a:t>
            </a:r>
            <a:r>
              <a:rPr lang="de-AT" dirty="0" smtClean="0"/>
              <a:t>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928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7959"/>
            <a:ext cx="8640961" cy="936104"/>
          </a:xfrm>
        </p:spPr>
        <p:txBody>
          <a:bodyPr/>
          <a:lstStyle/>
          <a:p>
            <a:r>
              <a:rPr lang="en-US" dirty="0" smtClean="0"/>
              <a:t>A business angel brings…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Important: a business angels brings much more than just cash!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Three sorts of capital: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Financial capital (money)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Human capital (knowledge, experience)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Social capital (network) </a:t>
            </a:r>
          </a:p>
          <a:p>
            <a:pPr marL="0" indent="0" algn="just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Your</a:t>
            </a:r>
            <a:r>
              <a:rPr lang="de-AT" dirty="0" smtClean="0"/>
              <a:t> „ideal“ </a:t>
            </a:r>
            <a:r>
              <a:rPr lang="de-AT" dirty="0" err="1" smtClean="0"/>
              <a:t>business</a:t>
            </a:r>
            <a:r>
              <a:rPr lang="de-AT" dirty="0" smtClean="0"/>
              <a:t> </a:t>
            </a:r>
            <a:r>
              <a:rPr lang="de-AT" dirty="0" err="1" smtClean="0"/>
              <a:t>angel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Do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 smtClean="0"/>
              <a:t>homework</a:t>
            </a:r>
            <a:r>
              <a:rPr lang="de-AT" dirty="0" smtClean="0"/>
              <a:t>!! 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learn</a:t>
            </a:r>
            <a:r>
              <a:rPr lang="de-AT" sz="2400" dirty="0" smtClean="0"/>
              <a:t> </a:t>
            </a:r>
            <a:r>
              <a:rPr lang="de-AT" sz="2400" dirty="0" err="1" smtClean="0"/>
              <a:t>about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process</a:t>
            </a:r>
            <a:r>
              <a:rPr lang="de-AT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not </a:t>
            </a:r>
            <a:r>
              <a:rPr lang="de-AT" sz="2400" dirty="0" err="1" smtClean="0"/>
              <a:t>every</a:t>
            </a:r>
            <a:r>
              <a:rPr lang="de-AT" sz="2400" dirty="0" smtClean="0"/>
              <a:t>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angel</a:t>
            </a:r>
            <a:r>
              <a:rPr lang="de-AT" sz="2400" dirty="0" smtClean="0"/>
              <a:t> </a:t>
            </a:r>
            <a:r>
              <a:rPr lang="de-AT" sz="2400" dirty="0" err="1" smtClean="0"/>
              <a:t>is</a:t>
            </a:r>
            <a:r>
              <a:rPr lang="de-AT" sz="2400" dirty="0" smtClean="0"/>
              <a:t> </a:t>
            </a:r>
            <a:r>
              <a:rPr lang="de-AT" sz="2400" dirty="0" err="1" smtClean="0"/>
              <a:t>right</a:t>
            </a:r>
            <a:r>
              <a:rPr lang="de-AT" sz="2400" dirty="0" smtClean="0"/>
              <a:t> </a:t>
            </a: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dirty="0" err="1" smtClean="0"/>
              <a:t>you</a:t>
            </a:r>
            <a:r>
              <a:rPr lang="de-AT" sz="2400" dirty="0" smtClean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think</a:t>
            </a:r>
            <a:r>
              <a:rPr lang="de-AT" sz="2400" dirty="0" smtClean="0"/>
              <a:t> </a:t>
            </a:r>
            <a:r>
              <a:rPr lang="de-AT" sz="2400" dirty="0" err="1" smtClean="0"/>
              <a:t>carefully</a:t>
            </a:r>
            <a:r>
              <a:rPr lang="de-AT" sz="2400" dirty="0" smtClean="0"/>
              <a:t> </a:t>
            </a:r>
            <a:r>
              <a:rPr lang="de-AT" sz="2400" dirty="0" err="1" smtClean="0"/>
              <a:t>about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needs</a:t>
            </a:r>
            <a:r>
              <a:rPr lang="de-AT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„</a:t>
            </a:r>
            <a:r>
              <a:rPr lang="de-AT" sz="2400" dirty="0" err="1" smtClean="0"/>
              <a:t>picture</a:t>
            </a:r>
            <a:r>
              <a:rPr lang="de-AT" sz="2400" dirty="0" smtClean="0"/>
              <a:t>“ an ideal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angel</a:t>
            </a:r>
            <a:endParaRPr lang="de-AT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do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market</a:t>
            </a:r>
            <a:r>
              <a:rPr lang="de-AT" sz="2400" dirty="0" smtClean="0"/>
              <a:t> </a:t>
            </a:r>
            <a:r>
              <a:rPr lang="de-AT" sz="2400" dirty="0" err="1" smtClean="0"/>
              <a:t>research</a:t>
            </a:r>
            <a:r>
              <a:rPr lang="de-AT" sz="2400" dirty="0" smtClean="0"/>
              <a:t> &amp; </a:t>
            </a:r>
            <a:r>
              <a:rPr lang="de-AT" sz="2400" dirty="0" err="1" smtClean="0"/>
              <a:t>talk</a:t>
            </a:r>
            <a:r>
              <a:rPr lang="de-AT" sz="2400" dirty="0" smtClean="0"/>
              <a:t> to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peers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identify</a:t>
            </a:r>
            <a:r>
              <a:rPr lang="de-AT" sz="2400" dirty="0" smtClean="0"/>
              <a:t> potential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angels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c</a:t>
            </a:r>
            <a:r>
              <a:rPr lang="de-AT" sz="2400" dirty="0" err="1" smtClean="0"/>
              <a:t>ontact</a:t>
            </a:r>
            <a:r>
              <a:rPr lang="de-AT" sz="2400" dirty="0" smtClean="0"/>
              <a:t> </a:t>
            </a:r>
            <a:r>
              <a:rPr lang="de-AT" sz="2400" dirty="0" err="1" smtClean="0"/>
              <a:t>them</a:t>
            </a:r>
            <a:r>
              <a:rPr lang="de-AT" sz="2400" dirty="0" smtClean="0"/>
              <a:t> / </a:t>
            </a:r>
            <a:r>
              <a:rPr lang="de-AT" sz="2400" dirty="0" err="1" smtClean="0"/>
              <a:t>meet</a:t>
            </a:r>
            <a:r>
              <a:rPr lang="de-AT" sz="2400" dirty="0" smtClean="0"/>
              <a:t> </a:t>
            </a:r>
            <a:r>
              <a:rPr lang="de-AT" sz="2400" dirty="0" err="1" smtClean="0"/>
              <a:t>them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59839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Finding</a:t>
            </a:r>
            <a:r>
              <a:rPr lang="de-AT" dirty="0" smtClean="0"/>
              <a:t> a </a:t>
            </a:r>
            <a:r>
              <a:rPr lang="de-AT" dirty="0" err="1" smtClean="0"/>
              <a:t>business</a:t>
            </a:r>
            <a:r>
              <a:rPr lang="de-AT" dirty="0" smtClean="0"/>
              <a:t> </a:t>
            </a:r>
            <a:r>
              <a:rPr lang="de-AT" dirty="0" err="1" smtClean="0"/>
              <a:t>angel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internet</a:t>
            </a:r>
            <a:r>
              <a:rPr lang="de-AT" sz="2400" dirty="0" smtClean="0"/>
              <a:t> &amp; </a:t>
            </a:r>
            <a:r>
              <a:rPr lang="de-AT" sz="2400" dirty="0" err="1" smtClean="0"/>
              <a:t>media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talk</a:t>
            </a:r>
            <a:r>
              <a:rPr lang="de-AT" sz="2400" dirty="0" smtClean="0"/>
              <a:t> to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peers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startup</a:t>
            </a:r>
            <a:r>
              <a:rPr lang="de-AT" sz="2400" dirty="0" smtClean="0"/>
              <a:t> </a:t>
            </a:r>
            <a:r>
              <a:rPr lang="de-AT" sz="2400" dirty="0" err="1" smtClean="0"/>
              <a:t>events</a:t>
            </a:r>
            <a:r>
              <a:rPr lang="de-AT" sz="2400" dirty="0" smtClean="0"/>
              <a:t> in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city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p</a:t>
            </a:r>
            <a:r>
              <a:rPr lang="de-AT" sz="2400" dirty="0" err="1" smtClean="0"/>
              <a:t>itching</a:t>
            </a:r>
            <a:r>
              <a:rPr lang="de-AT" sz="2400" dirty="0" smtClean="0"/>
              <a:t> </a:t>
            </a:r>
            <a:r>
              <a:rPr lang="de-AT" sz="2400" dirty="0" err="1" smtClean="0"/>
              <a:t>events</a:t>
            </a:r>
            <a:r>
              <a:rPr lang="de-AT" sz="2400" dirty="0" smtClean="0"/>
              <a:t> &amp; </a:t>
            </a:r>
            <a:r>
              <a:rPr lang="de-AT" sz="2400" dirty="0" err="1" smtClean="0"/>
              <a:t>festivals</a:t>
            </a:r>
            <a:r>
              <a:rPr lang="de-AT" sz="2400" dirty="0" smtClean="0"/>
              <a:t> (national/international)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b</a:t>
            </a:r>
            <a:r>
              <a:rPr lang="de-AT" sz="2400" dirty="0" err="1" smtClean="0"/>
              <a:t>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angel</a:t>
            </a:r>
            <a:r>
              <a:rPr lang="de-AT" sz="2400" dirty="0" smtClean="0"/>
              <a:t> </a:t>
            </a:r>
            <a:r>
              <a:rPr lang="de-AT" sz="2400" dirty="0" err="1" smtClean="0"/>
              <a:t>networks</a:t>
            </a:r>
            <a:r>
              <a:rPr lang="de-AT" sz="2400" dirty="0" smtClean="0"/>
              <a:t> in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city</a:t>
            </a:r>
            <a:r>
              <a:rPr lang="de-AT" sz="2400" dirty="0" smtClean="0"/>
              <a:t>/</a:t>
            </a:r>
            <a:r>
              <a:rPr lang="de-AT" sz="2400" dirty="0" err="1" smtClean="0"/>
              <a:t>country</a:t>
            </a:r>
            <a:r>
              <a:rPr lang="de-AT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s</a:t>
            </a:r>
            <a:r>
              <a:rPr lang="de-AT" sz="2400" dirty="0" err="1" smtClean="0"/>
              <a:t>uccessful</a:t>
            </a:r>
            <a:r>
              <a:rPr lang="de-AT" sz="2400" dirty="0" smtClean="0"/>
              <a:t> </a:t>
            </a:r>
            <a:r>
              <a:rPr lang="de-AT" sz="2400" dirty="0" err="1" smtClean="0"/>
              <a:t>entrepreneurs</a:t>
            </a:r>
            <a:r>
              <a:rPr lang="de-AT" sz="2400" dirty="0" smtClean="0"/>
              <a:t> &amp; CEOs in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field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p</a:t>
            </a:r>
            <a:r>
              <a:rPr lang="de-AT" sz="2400" dirty="0" err="1" smtClean="0"/>
              <a:t>eople</a:t>
            </a:r>
            <a:r>
              <a:rPr lang="de-AT" sz="2400" dirty="0" smtClean="0"/>
              <a:t> </a:t>
            </a:r>
            <a:r>
              <a:rPr lang="de-AT" sz="2400" dirty="0" err="1" smtClean="0"/>
              <a:t>you</a:t>
            </a:r>
            <a:r>
              <a:rPr lang="de-AT" sz="2400" dirty="0" smtClean="0"/>
              <a:t> </a:t>
            </a:r>
            <a:r>
              <a:rPr lang="de-AT" sz="2400" dirty="0" err="1" smtClean="0"/>
              <a:t>admire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eban.org</a:t>
            </a:r>
          </a:p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dirty="0" err="1" smtClean="0"/>
              <a:t>be</a:t>
            </a:r>
            <a:r>
              <a:rPr lang="de-AT" sz="2400" dirty="0" smtClean="0"/>
              <a:t> </a:t>
            </a:r>
            <a:r>
              <a:rPr lang="de-AT" sz="2400" dirty="0" err="1" smtClean="0"/>
              <a:t>creative</a:t>
            </a:r>
            <a:r>
              <a:rPr lang="de-AT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742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Contacting</a:t>
            </a:r>
            <a:r>
              <a:rPr lang="de-AT" dirty="0" smtClean="0"/>
              <a:t> a </a:t>
            </a:r>
            <a:r>
              <a:rPr lang="de-AT" dirty="0" err="1" smtClean="0"/>
              <a:t>business</a:t>
            </a:r>
            <a:r>
              <a:rPr lang="de-AT" dirty="0" smtClean="0"/>
              <a:t> </a:t>
            </a:r>
            <a:r>
              <a:rPr lang="de-AT" dirty="0" err="1" smtClean="0"/>
              <a:t>angel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 smtClean="0"/>
              <a:t>Consider</a:t>
            </a:r>
            <a:r>
              <a:rPr lang="de-AT" dirty="0" smtClean="0"/>
              <a:t>: 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a „</a:t>
            </a:r>
            <a:r>
              <a:rPr lang="de-AT" sz="2400" dirty="0" err="1" smtClean="0"/>
              <a:t>good</a:t>
            </a:r>
            <a:r>
              <a:rPr lang="de-AT" sz="2400" dirty="0" smtClean="0"/>
              <a:t>“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angel</a:t>
            </a:r>
            <a:r>
              <a:rPr lang="de-AT" sz="2400" dirty="0" smtClean="0"/>
              <a:t> </a:t>
            </a:r>
            <a:r>
              <a:rPr lang="de-AT" sz="2400" dirty="0" err="1" smtClean="0"/>
              <a:t>receives</a:t>
            </a:r>
            <a:r>
              <a:rPr lang="de-AT" sz="2400" dirty="0" smtClean="0"/>
              <a:t> </a:t>
            </a:r>
            <a:r>
              <a:rPr lang="de-AT" sz="2400" dirty="0" err="1" smtClean="0"/>
              <a:t>more</a:t>
            </a:r>
            <a:r>
              <a:rPr lang="de-AT" sz="2400" dirty="0" smtClean="0"/>
              <a:t>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plans</a:t>
            </a:r>
            <a:r>
              <a:rPr lang="de-AT" sz="2400" dirty="0" smtClean="0"/>
              <a:t> </a:t>
            </a:r>
            <a:r>
              <a:rPr lang="de-AT" sz="2400" dirty="0" err="1" smtClean="0"/>
              <a:t>then</a:t>
            </a:r>
            <a:r>
              <a:rPr lang="de-AT" sz="2400" dirty="0" smtClean="0"/>
              <a:t> he/</a:t>
            </a:r>
            <a:r>
              <a:rPr lang="de-AT" sz="2400" dirty="0" err="1" smtClean="0"/>
              <a:t>she</a:t>
            </a:r>
            <a:r>
              <a:rPr lang="de-AT" sz="2400" dirty="0" smtClean="0"/>
              <a:t> </a:t>
            </a:r>
            <a:r>
              <a:rPr lang="de-AT" sz="2400" dirty="0" err="1" smtClean="0"/>
              <a:t>can</a:t>
            </a:r>
            <a:r>
              <a:rPr lang="de-AT" sz="2400" dirty="0" smtClean="0"/>
              <a:t> deal </a:t>
            </a:r>
            <a:r>
              <a:rPr lang="de-AT" sz="2400" dirty="0" err="1" smtClean="0"/>
              <a:t>with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meeting</a:t>
            </a:r>
            <a:r>
              <a:rPr lang="de-AT" sz="2400" dirty="0" smtClean="0"/>
              <a:t> </a:t>
            </a:r>
            <a:r>
              <a:rPr lang="de-AT" sz="2400" dirty="0" err="1" smtClean="0"/>
              <a:t>is</a:t>
            </a:r>
            <a:r>
              <a:rPr lang="de-AT" sz="2400" dirty="0" smtClean="0"/>
              <a:t> </a:t>
            </a:r>
            <a:r>
              <a:rPr lang="de-AT" sz="2400" dirty="0" err="1" smtClean="0"/>
              <a:t>better</a:t>
            </a:r>
            <a:r>
              <a:rPr lang="de-AT" sz="2400" dirty="0" smtClean="0"/>
              <a:t> </a:t>
            </a:r>
            <a:r>
              <a:rPr lang="de-AT" sz="2400" dirty="0" err="1" smtClean="0"/>
              <a:t>than</a:t>
            </a:r>
            <a:r>
              <a:rPr lang="de-AT" sz="2400" dirty="0" smtClean="0"/>
              <a:t> mail - </a:t>
            </a:r>
            <a:r>
              <a:rPr lang="de-AT" sz="2400" dirty="0" err="1" smtClean="0"/>
              <a:t>network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practice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pitch</a:t>
            </a:r>
            <a:r>
              <a:rPr lang="de-AT" sz="2400" dirty="0" smtClean="0"/>
              <a:t>: </a:t>
            </a:r>
            <a:r>
              <a:rPr lang="de-AT" sz="2400" dirty="0" err="1" smtClean="0"/>
              <a:t>be</a:t>
            </a:r>
            <a:r>
              <a:rPr lang="de-AT" sz="2400" dirty="0" smtClean="0"/>
              <a:t> </a:t>
            </a:r>
            <a:r>
              <a:rPr lang="de-AT" sz="2400" dirty="0"/>
              <a:t>„to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point</a:t>
            </a:r>
            <a:r>
              <a:rPr lang="de-AT" sz="2400" dirty="0"/>
              <a:t>“ – fast &amp; </a:t>
            </a:r>
            <a:r>
              <a:rPr lang="de-AT" sz="2400" dirty="0" err="1" smtClean="0"/>
              <a:t>clear</a:t>
            </a:r>
            <a:r>
              <a:rPr lang="de-AT" sz="2400" dirty="0" smtClean="0"/>
              <a:t> (30“ </a:t>
            </a:r>
            <a:r>
              <a:rPr lang="de-AT" sz="2400" dirty="0" err="1" smtClean="0"/>
              <a:t>pitch</a:t>
            </a:r>
            <a:r>
              <a:rPr lang="de-AT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w</a:t>
            </a:r>
            <a:r>
              <a:rPr lang="de-AT" sz="2400" dirty="0" err="1" smtClean="0"/>
              <a:t>hen</a:t>
            </a:r>
            <a:r>
              <a:rPr lang="de-AT" sz="2400" dirty="0" smtClean="0"/>
              <a:t> </a:t>
            </a:r>
            <a:r>
              <a:rPr lang="de-AT" sz="2400" dirty="0" err="1" smtClean="0"/>
              <a:t>asked</a:t>
            </a:r>
            <a:r>
              <a:rPr lang="de-AT" sz="2400" dirty="0" smtClean="0"/>
              <a:t> </a:t>
            </a:r>
            <a:r>
              <a:rPr lang="de-AT" sz="2400" dirty="0" err="1" smtClean="0"/>
              <a:t>about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always</a:t>
            </a:r>
            <a:r>
              <a:rPr lang="de-AT" sz="2400" dirty="0" smtClean="0"/>
              <a:t> </a:t>
            </a:r>
            <a:r>
              <a:rPr lang="de-AT" sz="2400" dirty="0" err="1" smtClean="0"/>
              <a:t>pitch</a:t>
            </a:r>
            <a:r>
              <a:rPr lang="de-AT" sz="2400" dirty="0" smtClean="0"/>
              <a:t> – </a:t>
            </a:r>
            <a:r>
              <a:rPr lang="de-AT" sz="2400" dirty="0" err="1" smtClean="0"/>
              <a:t>you</a:t>
            </a:r>
            <a:r>
              <a:rPr lang="de-AT" sz="2400" dirty="0" smtClean="0"/>
              <a:t> </a:t>
            </a:r>
            <a:r>
              <a:rPr lang="de-AT" sz="2400" dirty="0" err="1" smtClean="0"/>
              <a:t>never</a:t>
            </a:r>
            <a:r>
              <a:rPr lang="de-AT" sz="2400" dirty="0" smtClean="0"/>
              <a:t> </a:t>
            </a:r>
            <a:r>
              <a:rPr lang="de-AT" sz="2400" dirty="0" err="1" smtClean="0"/>
              <a:t>know</a:t>
            </a:r>
            <a:r>
              <a:rPr lang="de-AT" sz="2400" dirty="0" smtClean="0"/>
              <a:t> </a:t>
            </a:r>
            <a:r>
              <a:rPr lang="de-AT" sz="2400" dirty="0" err="1" smtClean="0"/>
              <a:t>who</a:t>
            </a:r>
            <a:r>
              <a:rPr lang="de-AT" sz="2400" dirty="0" smtClean="0"/>
              <a:t> </a:t>
            </a:r>
            <a:r>
              <a:rPr lang="de-AT" sz="2400" dirty="0" err="1" smtClean="0"/>
              <a:t>is</a:t>
            </a:r>
            <a:r>
              <a:rPr lang="de-AT" sz="2400" dirty="0" smtClean="0"/>
              <a:t> in front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you</a:t>
            </a:r>
            <a:r>
              <a:rPr lang="de-AT" sz="2400" dirty="0" smtClean="0"/>
              <a:t>…</a:t>
            </a:r>
            <a:endParaRPr lang="de-AT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know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– </a:t>
            </a:r>
            <a:r>
              <a:rPr lang="de-AT" sz="2400" dirty="0" err="1" smtClean="0"/>
              <a:t>you</a:t>
            </a:r>
            <a:r>
              <a:rPr lang="de-AT" sz="2400" dirty="0" smtClean="0"/>
              <a:t> </a:t>
            </a:r>
            <a:r>
              <a:rPr lang="de-AT" sz="2400" dirty="0" err="1" smtClean="0"/>
              <a:t>are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expert!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don‘t</a:t>
            </a:r>
            <a:r>
              <a:rPr lang="de-AT" sz="2400" dirty="0" smtClean="0"/>
              <a:t> </a:t>
            </a:r>
            <a:r>
              <a:rPr lang="de-AT" sz="2400" dirty="0" err="1" smtClean="0"/>
              <a:t>take</a:t>
            </a:r>
            <a:r>
              <a:rPr lang="de-AT" sz="2400" dirty="0" smtClean="0"/>
              <a:t> </a:t>
            </a:r>
            <a:r>
              <a:rPr lang="de-AT" sz="2400" dirty="0" err="1" smtClean="0"/>
              <a:t>it</a:t>
            </a:r>
            <a:r>
              <a:rPr lang="de-AT" sz="2400" dirty="0" smtClean="0"/>
              <a:t> personal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b</a:t>
            </a:r>
            <a:r>
              <a:rPr lang="de-AT" sz="2400" dirty="0" err="1" smtClean="0"/>
              <a:t>e</a:t>
            </a:r>
            <a:r>
              <a:rPr lang="de-AT" sz="2400" dirty="0" smtClean="0"/>
              <a:t> </a:t>
            </a:r>
            <a:r>
              <a:rPr lang="de-AT" sz="2400" dirty="0" err="1" smtClean="0"/>
              <a:t>friendly</a:t>
            </a:r>
            <a:r>
              <a:rPr lang="de-AT" sz="2400" dirty="0" smtClean="0"/>
              <a:t> – a </a:t>
            </a:r>
            <a:r>
              <a:rPr lang="de-AT" sz="2400" dirty="0" err="1" smtClean="0"/>
              <a:t>smile</a:t>
            </a:r>
            <a:r>
              <a:rPr lang="de-AT" sz="2400" dirty="0" smtClean="0"/>
              <a:t> open </a:t>
            </a:r>
            <a:r>
              <a:rPr lang="de-AT" sz="2400" dirty="0" err="1" smtClean="0"/>
              <a:t>doors</a:t>
            </a:r>
            <a:r>
              <a:rPr lang="de-AT" sz="2400" dirty="0" smtClean="0"/>
              <a:t>… </a:t>
            </a:r>
          </a:p>
          <a:p>
            <a:pPr marL="0" indent="0">
              <a:buNone/>
            </a:pPr>
            <a:r>
              <a:rPr lang="de-AT" sz="2400" dirty="0" err="1" smtClean="0"/>
              <a:t>Remember</a:t>
            </a:r>
            <a:r>
              <a:rPr lang="de-AT" sz="2400" dirty="0" smtClean="0"/>
              <a:t>: 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</a:t>
            </a:r>
            <a:r>
              <a:rPr lang="de-AT" sz="2400" dirty="0" err="1" smtClean="0"/>
              <a:t>angels</a:t>
            </a:r>
            <a:r>
              <a:rPr lang="de-AT" sz="2400" dirty="0" smtClean="0"/>
              <a:t> </a:t>
            </a:r>
            <a:r>
              <a:rPr lang="de-AT" sz="2400" dirty="0" err="1" smtClean="0"/>
              <a:t>are</a:t>
            </a:r>
            <a:r>
              <a:rPr lang="de-AT" sz="2400" dirty="0" smtClean="0"/>
              <a:t> </a:t>
            </a:r>
            <a:r>
              <a:rPr lang="de-AT" sz="2400" dirty="0" err="1" smtClean="0"/>
              <a:t>successful</a:t>
            </a:r>
            <a:r>
              <a:rPr lang="de-AT" sz="2400" dirty="0" smtClean="0"/>
              <a:t> </a:t>
            </a:r>
            <a:r>
              <a:rPr lang="de-AT" sz="2400" dirty="0" err="1" smtClean="0"/>
              <a:t>entrepreneurs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98726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Business </a:t>
            </a:r>
            <a:r>
              <a:rPr lang="de-AT" dirty="0" err="1" smtClean="0"/>
              <a:t>angels</a:t>
            </a:r>
            <a:r>
              <a:rPr lang="de-AT" dirty="0" smtClean="0"/>
              <a:t> </a:t>
            </a:r>
            <a:r>
              <a:rPr lang="de-AT" dirty="0" err="1" smtClean="0"/>
              <a:t>invest</a:t>
            </a:r>
            <a:r>
              <a:rPr lang="de-AT" dirty="0" smtClean="0"/>
              <a:t> in…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i</a:t>
            </a:r>
            <a:r>
              <a:rPr lang="de-AT" sz="2400" dirty="0" smtClean="0"/>
              <a:t>n a </a:t>
            </a:r>
            <a:r>
              <a:rPr lang="de-AT" sz="2400" dirty="0" err="1" smtClean="0"/>
              <a:t>very</a:t>
            </a:r>
            <a:r>
              <a:rPr lang="de-AT" sz="2400" dirty="0" smtClean="0"/>
              <a:t> </a:t>
            </a:r>
            <a:r>
              <a:rPr lang="de-AT" sz="2400" dirty="0" err="1" smtClean="0"/>
              <a:t>early</a:t>
            </a:r>
            <a:r>
              <a:rPr lang="de-AT" sz="2400" dirty="0" smtClean="0"/>
              <a:t> </a:t>
            </a:r>
            <a:r>
              <a:rPr lang="de-AT" sz="2400" dirty="0" err="1" smtClean="0"/>
              <a:t>stage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Trust &amp; Team!!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s</a:t>
            </a:r>
            <a:r>
              <a:rPr lang="de-AT" sz="2400" dirty="0" err="1" smtClean="0"/>
              <a:t>olution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a </a:t>
            </a:r>
            <a:r>
              <a:rPr lang="de-AT" sz="2400" dirty="0" err="1" smtClean="0"/>
              <a:t>problem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market</a:t>
            </a:r>
            <a:r>
              <a:rPr lang="de-AT" sz="2400" dirty="0" smtClean="0"/>
              <a:t>/</a:t>
            </a:r>
            <a:r>
              <a:rPr lang="de-AT" sz="2400" dirty="0" err="1" smtClean="0"/>
              <a:t>business</a:t>
            </a:r>
            <a:r>
              <a:rPr lang="de-AT" sz="2400" dirty="0" smtClean="0"/>
              <a:t> potential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/>
              <a:t>fun</a:t>
            </a:r>
            <a:r>
              <a:rPr lang="de-AT" sz="2400" dirty="0"/>
              <a:t> potential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err="1" smtClean="0"/>
              <a:t>their</a:t>
            </a:r>
            <a:r>
              <a:rPr lang="de-AT" sz="2400" dirty="0" smtClean="0"/>
              <a:t> </a:t>
            </a:r>
            <a:r>
              <a:rPr lang="de-AT" sz="2400" dirty="0" err="1" smtClean="0"/>
              <a:t>own</a:t>
            </a:r>
            <a:r>
              <a:rPr lang="de-AT" sz="2400" dirty="0" smtClean="0"/>
              <a:t> </a:t>
            </a:r>
            <a:r>
              <a:rPr lang="de-AT" sz="2400" dirty="0" err="1" smtClean="0"/>
              <a:t>ability</a:t>
            </a:r>
            <a:r>
              <a:rPr lang="de-AT" sz="2400" dirty="0" smtClean="0"/>
              <a:t> to </a:t>
            </a:r>
            <a:r>
              <a:rPr lang="de-AT" sz="2400" dirty="0" err="1" smtClean="0"/>
              <a:t>help</a:t>
            </a:r>
            <a:r>
              <a:rPr lang="de-AT" sz="2400" dirty="0" smtClean="0"/>
              <a:t> </a:t>
            </a:r>
            <a:r>
              <a:rPr lang="de-AT" sz="2400" dirty="0" err="1" smtClean="0"/>
              <a:t>you</a:t>
            </a:r>
            <a:r>
              <a:rPr lang="de-AT" sz="2400" dirty="0" smtClean="0"/>
              <a:t> </a:t>
            </a:r>
            <a:r>
              <a:rPr lang="de-AT" sz="2400" dirty="0" err="1" smtClean="0"/>
              <a:t>grow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business</a:t>
            </a:r>
            <a:endParaRPr lang="de-AT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TRUST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key</a:t>
            </a:r>
            <a:r>
              <a:rPr lang="de-AT" dirty="0" smtClean="0"/>
              <a:t>!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348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6E7517-0EE9-49CF-990D-9186DC27E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deal presentation</Template>
  <TotalTime>1391</TotalTime>
  <Words>977</Words>
  <Application>Microsoft Macintosh PowerPoint</Application>
  <PresentationFormat>On-screen Show (4:3)</PresentationFormat>
  <Paragraphs>298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Kontortema</vt:lpstr>
      <vt:lpstr>Tema do Office</vt:lpstr>
      <vt:lpstr>PowerPoint Presentation</vt:lpstr>
      <vt:lpstr>European Business Angels Network Selma Prodanovic          </vt:lpstr>
      <vt:lpstr>Executive summary </vt:lpstr>
      <vt:lpstr>A business angel is…</vt:lpstr>
      <vt:lpstr>A business angel brings…</vt:lpstr>
      <vt:lpstr>Your „ideal“ business angel…</vt:lpstr>
      <vt:lpstr>Finding a business angel</vt:lpstr>
      <vt:lpstr>Contacting a business angel</vt:lpstr>
      <vt:lpstr>Business angels invest in…</vt:lpstr>
      <vt:lpstr>PowerPoint Presentation</vt:lpstr>
      <vt:lpstr>European Business Angels Network Michael O’Connor CorkBIC            </vt:lpstr>
      <vt:lpstr>Executive summary </vt:lpstr>
      <vt:lpstr>Situation </vt:lpstr>
      <vt:lpstr>Executive summary </vt:lpstr>
      <vt:lpstr>Understand the Field of Play </vt:lpstr>
      <vt:lpstr>Executive summary </vt:lpstr>
      <vt:lpstr>Learning to Partner </vt:lpstr>
      <vt:lpstr>Executive summary </vt:lpstr>
      <vt:lpstr>Golden Rules  </vt:lpstr>
      <vt:lpstr>Build Trust </vt:lpstr>
      <vt:lpstr>Executive summary </vt:lpstr>
      <vt:lpstr>Communicating Company &amp; Vision </vt:lpstr>
      <vt:lpstr>An example of clarity to build trust</vt:lpstr>
      <vt:lpstr>PowerPoint Presentation</vt:lpstr>
      <vt:lpstr>PowerPoint Presentation</vt:lpstr>
      <vt:lpstr>Executive summary </vt:lpstr>
      <vt:lpstr>Dealing with Bad News </vt:lpstr>
      <vt:lpstr>Cross Border Issues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Kapustina</dc:creator>
  <cp:lastModifiedBy>Ana Barjasic</cp:lastModifiedBy>
  <cp:revision>101</cp:revision>
  <cp:lastPrinted>2015-03-24T22:53:06Z</cp:lastPrinted>
  <dcterms:created xsi:type="dcterms:W3CDTF">2013-09-18T10:59:02Z</dcterms:created>
  <dcterms:modified xsi:type="dcterms:W3CDTF">2015-03-25T12:54:22Z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TC018754869991</vt:lpwstr>
  </property>
</Properties>
</file>